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00" autoAdjust="0"/>
    <p:restoredTop sz="94676" autoAdjust="0"/>
  </p:normalViewPr>
  <p:slideViewPr>
    <p:cSldViewPr snapToGrid="0">
      <p:cViewPr varScale="1">
        <p:scale>
          <a:sx n="108" d="100"/>
          <a:sy n="108" d="100"/>
        </p:scale>
        <p:origin x="61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61E160-D443-486A-AE57-104848335EC7}" type="datetimeFigureOut">
              <a:rPr lang="nb-NO" smtClean="0"/>
              <a:t>27.06.2017</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E05EE-9776-41C8-AB31-B196769AFDD6}" type="slidenum">
              <a:rPr lang="nb-NO" smtClean="0"/>
              <a:t>‹#›</a:t>
            </a:fld>
            <a:endParaRPr lang="nb-NO"/>
          </a:p>
        </p:txBody>
      </p:sp>
    </p:spTree>
    <p:extLst>
      <p:ext uri="{BB962C8B-B14F-4D97-AF65-F5344CB8AC3E}">
        <p14:creationId xmlns:p14="http://schemas.microsoft.com/office/powerpoint/2010/main" val="2987737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Se</a:t>
            </a:r>
            <a:r>
              <a:rPr lang="nb-NO" baseline="0" dirty="0"/>
              <a:t> boka for utdyping av punktene</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5</a:t>
            </a:fld>
            <a:endParaRPr lang="nb-NO"/>
          </a:p>
        </p:txBody>
      </p:sp>
    </p:spTree>
    <p:extLst>
      <p:ext uri="{BB962C8B-B14F-4D97-AF65-F5344CB8AC3E}">
        <p14:creationId xmlns:p14="http://schemas.microsoft.com/office/powerpoint/2010/main" val="3034104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Jeg forutsetter</a:t>
            </a:r>
            <a:r>
              <a:rPr lang="nb-NO" baseline="0" dirty="0"/>
              <a:t> at studentene tilegner seg tilstrekkelig kunnskap om plansystemet på andre måter enn her – dette er kun helt overfladiske betraktninger i forhold til </a:t>
            </a:r>
            <a:r>
              <a:rPr lang="nb-NO" i="1" baseline="0" dirty="0"/>
              <a:t>verdsetting</a:t>
            </a:r>
            <a:r>
              <a:rPr lang="nb-NO" baseline="0" dirty="0"/>
              <a:t>.</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9</a:t>
            </a:fld>
            <a:endParaRPr lang="nb-NO"/>
          </a:p>
        </p:txBody>
      </p:sp>
    </p:spTree>
    <p:extLst>
      <p:ext uri="{BB962C8B-B14F-4D97-AF65-F5344CB8AC3E}">
        <p14:creationId xmlns:p14="http://schemas.microsoft.com/office/powerpoint/2010/main" val="2327932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13,6</a:t>
            </a:r>
          </a:p>
        </p:txBody>
      </p:sp>
      <p:sp>
        <p:nvSpPr>
          <p:cNvPr id="4" name="Plassholder for lysbildenummer 3"/>
          <p:cNvSpPr>
            <a:spLocks noGrp="1"/>
          </p:cNvSpPr>
          <p:nvPr>
            <p:ph type="sldNum" sz="quarter" idx="10"/>
          </p:nvPr>
        </p:nvSpPr>
        <p:spPr/>
        <p:txBody>
          <a:bodyPr/>
          <a:lstStyle/>
          <a:p>
            <a:fld id="{5D0C3198-6C82-48A7-847E-7975B62F7321}" type="slidenum">
              <a:rPr lang="nb-NO" smtClean="0"/>
              <a:t>40</a:t>
            </a:fld>
            <a:endParaRPr lang="nb-NO"/>
          </a:p>
        </p:txBody>
      </p:sp>
    </p:spTree>
    <p:extLst>
      <p:ext uri="{BB962C8B-B14F-4D97-AF65-F5344CB8AC3E}">
        <p14:creationId xmlns:p14="http://schemas.microsoft.com/office/powerpoint/2010/main" val="3584958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Bankkrisen i Norge overgangen</a:t>
            </a:r>
            <a:r>
              <a:rPr lang="nb-NO" baseline="0" dirty="0"/>
              <a:t> 80-90-tallet</a:t>
            </a:r>
            <a:r>
              <a:rPr lang="nb-NO" dirty="0"/>
              <a:t>. Tilsvarende</a:t>
            </a:r>
            <a:r>
              <a:rPr lang="nb-NO" baseline="0" dirty="0"/>
              <a:t> </a:t>
            </a:r>
            <a:r>
              <a:rPr lang="nb-NO" baseline="0" dirty="0" err="1"/>
              <a:t>fastighetskrisen</a:t>
            </a:r>
            <a:r>
              <a:rPr lang="nb-NO" baseline="0" dirty="0"/>
              <a:t> i Sverige noen år etter. Tilsvarende finanskrisen 2008 (osv.)</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41</a:t>
            </a:fld>
            <a:endParaRPr lang="nb-NO"/>
          </a:p>
        </p:txBody>
      </p:sp>
    </p:spTree>
    <p:extLst>
      <p:ext uri="{BB962C8B-B14F-4D97-AF65-F5344CB8AC3E}">
        <p14:creationId xmlns:p14="http://schemas.microsoft.com/office/powerpoint/2010/main" val="3825279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797306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790272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80443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248931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Klikk for å redigere tekststiler i malen</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451991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3887891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p:cNvSpPr>
            <a:spLocks noGrp="1"/>
          </p:cNvSpPr>
          <p:nvPr>
            <p:ph type="dt" sz="half" idx="10"/>
          </p:nvPr>
        </p:nvSpPr>
        <p:spPr/>
        <p:txBody>
          <a:bodyPr/>
          <a:lstStyle/>
          <a:p>
            <a:fld id="{8DD840EB-3062-49BD-B3B7-AA4BDE691E5B}" type="datetimeFigureOut">
              <a:rPr lang="nb-NO" smtClean="0"/>
              <a:t>27.06.2017</a:t>
            </a:fld>
            <a:endParaRPr lang="nb-NO"/>
          </a:p>
        </p:txBody>
      </p:sp>
      <p:sp>
        <p:nvSpPr>
          <p:cNvPr id="8" name="Plassholder for bunntekst 7"/>
          <p:cNvSpPr>
            <a:spLocks noGrp="1"/>
          </p:cNvSpPr>
          <p:nvPr>
            <p:ph type="ftr" sz="quarter" idx="11"/>
          </p:nvPr>
        </p:nvSpPr>
        <p:spPr/>
        <p:txBody>
          <a:bodyPr/>
          <a:lstStyle/>
          <a:p>
            <a:endParaRPr lang="nb-NO"/>
          </a:p>
        </p:txBody>
      </p:sp>
      <p:sp>
        <p:nvSpPr>
          <p:cNvPr id="9" name="Plassholder for lysbildenummer 8"/>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4262159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dato 2"/>
          <p:cNvSpPr>
            <a:spLocks noGrp="1"/>
          </p:cNvSpPr>
          <p:nvPr>
            <p:ph type="dt" sz="half" idx="10"/>
          </p:nvPr>
        </p:nvSpPr>
        <p:spPr/>
        <p:txBody>
          <a:bodyPr/>
          <a:lstStyle/>
          <a:p>
            <a:fld id="{8DD840EB-3062-49BD-B3B7-AA4BDE691E5B}" type="datetimeFigureOut">
              <a:rPr lang="nb-NO" smtClean="0"/>
              <a:t>27.06.2017</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715906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8DD840EB-3062-49BD-B3B7-AA4BDE691E5B}" type="datetimeFigureOut">
              <a:rPr lang="nb-NO" smtClean="0"/>
              <a:t>27.06.2017</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3801482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461412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731425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D840EB-3062-49BD-B3B7-AA4BDE691E5B}" type="datetimeFigureOut">
              <a:rPr lang="nb-NO" smtClean="0"/>
              <a:t>27.06.2017</a:t>
            </a:fld>
            <a:endParaRPr lang="nb-NO"/>
          </a:p>
        </p:txBody>
      </p:sp>
      <p:sp>
        <p:nvSpPr>
          <p:cNvPr id="5" name="Plassholder for bunn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1D35C1-A804-4A93-985E-51BD2B720080}" type="slidenum">
              <a:rPr lang="nb-NO" smtClean="0"/>
              <a:t>‹#›</a:t>
            </a:fld>
            <a:endParaRPr lang="nb-NO"/>
          </a:p>
        </p:txBody>
      </p:sp>
    </p:spTree>
    <p:extLst>
      <p:ext uri="{BB962C8B-B14F-4D97-AF65-F5344CB8AC3E}">
        <p14:creationId xmlns:p14="http://schemas.microsoft.com/office/powerpoint/2010/main" val="4125379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r>
              <a:rPr lang="nb-NO" dirty="0"/>
              <a:t>15 Utviklingseiendom – tomter</a:t>
            </a:r>
          </a:p>
        </p:txBody>
      </p:sp>
      <p:sp>
        <p:nvSpPr>
          <p:cNvPr id="3" name="Undertittel 2"/>
          <p:cNvSpPr>
            <a:spLocks noGrp="1"/>
          </p:cNvSpPr>
          <p:nvPr>
            <p:ph type="subTitle" idx="1"/>
          </p:nvPr>
        </p:nvSpPr>
        <p:spPr/>
        <p:txBody>
          <a:bodyPr/>
          <a:lstStyle/>
          <a:p>
            <a:endParaRPr lang="nb-NO"/>
          </a:p>
        </p:txBody>
      </p:sp>
    </p:spTree>
    <p:extLst>
      <p:ext uri="{BB962C8B-B14F-4D97-AF65-F5344CB8AC3E}">
        <p14:creationId xmlns:p14="http://schemas.microsoft.com/office/powerpoint/2010/main" val="19241506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Underformål</a:t>
            </a:r>
          </a:p>
        </p:txBody>
      </p:sp>
      <p:sp>
        <p:nvSpPr>
          <p:cNvPr id="3" name="Plassholder for innhold 2"/>
          <p:cNvSpPr>
            <a:spLocks noGrp="1"/>
          </p:cNvSpPr>
          <p:nvPr>
            <p:ph idx="1"/>
          </p:nvPr>
        </p:nvSpPr>
        <p:spPr/>
        <p:txBody>
          <a:bodyPr/>
          <a:lstStyle/>
          <a:p>
            <a:r>
              <a:rPr lang="nb-NO" dirty="0"/>
              <a:t>F.eks. under «bebyggelse og anlegg»</a:t>
            </a:r>
          </a:p>
          <a:p>
            <a:r>
              <a:rPr lang="nb-NO" i="1" dirty="0"/>
              <a:t>… boligbebyggelse, fritidsbebyggelse, sentrumsformål, kjøpesenter, forretninger, bebyggelse for offentlig eller privat tjenesteyting, fritids- og turistformål, råstoffutvinning, næringsbebyggelse, idrettsanlegg, andre typer anlegg, uteoppholdsarealer, grav- og urnelunder.</a:t>
            </a:r>
          </a:p>
          <a:p>
            <a:endParaRPr lang="nb-NO" dirty="0"/>
          </a:p>
        </p:txBody>
      </p:sp>
    </p:spTree>
    <p:extLst>
      <p:ext uri="{BB962C8B-B14F-4D97-AF65-F5344CB8AC3E}">
        <p14:creationId xmlns:p14="http://schemas.microsoft.com/office/powerpoint/2010/main" val="17531350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Reguleringsplan</a:t>
            </a:r>
          </a:p>
        </p:txBody>
      </p:sp>
      <p:sp>
        <p:nvSpPr>
          <p:cNvPr id="3" name="Plassholder for innhold 2"/>
          <p:cNvSpPr>
            <a:spLocks noGrp="1"/>
          </p:cNvSpPr>
          <p:nvPr>
            <p:ph idx="1"/>
          </p:nvPr>
        </p:nvSpPr>
        <p:spPr/>
        <p:txBody>
          <a:bodyPr/>
          <a:lstStyle/>
          <a:p>
            <a:r>
              <a:rPr lang="nb-NO" dirty="0"/>
              <a:t>Bestemmer hvordan eiendommen kan </a:t>
            </a:r>
            <a:r>
              <a:rPr lang="nb-NO" i="1" dirty="0"/>
              <a:t>endres</a:t>
            </a:r>
            <a:r>
              <a:rPr lang="nb-NO" dirty="0"/>
              <a:t> fra dagens bruk</a:t>
            </a:r>
          </a:p>
          <a:p>
            <a:pPr lvl="1"/>
            <a:r>
              <a:rPr lang="nb-NO" dirty="0"/>
              <a:t>Tidsbegrenset gyldighet for visse virkninger, f.eks. anledning til å </a:t>
            </a:r>
            <a:r>
              <a:rPr lang="nb-NO" i="1" dirty="0"/>
              <a:t>ekspropriere </a:t>
            </a:r>
            <a:r>
              <a:rPr lang="nb-NO" dirty="0"/>
              <a:t>for å gjennomføre</a:t>
            </a:r>
          </a:p>
          <a:p>
            <a:r>
              <a:rPr lang="nb-NO" dirty="0"/>
              <a:t>Vurder om reguleringsplanen er i tråd med dagens ønsker i kommunen</a:t>
            </a:r>
          </a:p>
          <a:p>
            <a:pPr lvl="1"/>
            <a:r>
              <a:rPr lang="nb-NO" dirty="0"/>
              <a:t>Hvis ikke: </a:t>
            </a:r>
          </a:p>
          <a:p>
            <a:pPr lvl="2"/>
            <a:r>
              <a:rPr lang="nb-NO" dirty="0"/>
              <a:t>Mulighet for mer gunstig regulering? </a:t>
            </a:r>
          </a:p>
          <a:p>
            <a:pPr lvl="2"/>
            <a:r>
              <a:rPr lang="nb-NO" dirty="0"/>
              <a:t>Risiko for at kommunen omregulerer til en </a:t>
            </a:r>
            <a:r>
              <a:rPr lang="nb-NO" i="1" dirty="0"/>
              <a:t>mindre</a:t>
            </a:r>
            <a:r>
              <a:rPr lang="nb-NO" dirty="0"/>
              <a:t> gunstig regulering?</a:t>
            </a:r>
          </a:p>
        </p:txBody>
      </p:sp>
    </p:spTree>
    <p:extLst>
      <p:ext uri="{BB962C8B-B14F-4D97-AF65-F5344CB8AC3E}">
        <p14:creationId xmlns:p14="http://schemas.microsoft.com/office/powerpoint/2010/main" val="829369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Eksempel på kartdel av reguleringsplan</a:t>
            </a:r>
          </a:p>
        </p:txBody>
      </p:sp>
      <p:pic>
        <p:nvPicPr>
          <p:cNvPr id="5" name="Plassholder for innhol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40949" y="1825625"/>
            <a:ext cx="4110102" cy="4351338"/>
          </a:xfrm>
        </p:spPr>
      </p:pic>
      <p:sp>
        <p:nvSpPr>
          <p:cNvPr id="4" name="Rektangel 3"/>
          <p:cNvSpPr/>
          <p:nvPr/>
        </p:nvSpPr>
        <p:spPr>
          <a:xfrm>
            <a:off x="2152651" y="6311899"/>
            <a:ext cx="3419911" cy="369332"/>
          </a:xfrm>
          <a:prstGeom prst="rect">
            <a:avLst/>
          </a:prstGeom>
        </p:spPr>
        <p:txBody>
          <a:bodyPr wrap="none">
            <a:spAutoFit/>
          </a:bodyPr>
          <a:lstStyle/>
          <a:p>
            <a:r>
              <a:rPr lang="nb-NO" dirty="0"/>
              <a:t>Kilde: Planinnsyn Frogn kommune.</a:t>
            </a:r>
          </a:p>
        </p:txBody>
      </p:sp>
    </p:spTree>
    <p:extLst>
      <p:ext uri="{BB962C8B-B14F-4D97-AF65-F5344CB8AC3E}">
        <p14:creationId xmlns:p14="http://schemas.microsoft.com/office/powerpoint/2010/main" val="3710507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Grad av utnytting</a:t>
            </a:r>
          </a:p>
        </p:txBody>
      </p:sp>
      <p:sp>
        <p:nvSpPr>
          <p:cNvPr id="3" name="Plassholder for innhold 2"/>
          <p:cNvSpPr>
            <a:spLocks noGrp="1"/>
          </p:cNvSpPr>
          <p:nvPr>
            <p:ph idx="1"/>
          </p:nvPr>
        </p:nvSpPr>
        <p:spPr/>
        <p:txBody>
          <a:bodyPr/>
          <a:lstStyle/>
          <a:p>
            <a:r>
              <a:rPr lang="nb-NO" dirty="0"/>
              <a:t>Angir mulig mengde bebyggelse</a:t>
            </a:r>
          </a:p>
          <a:p>
            <a:r>
              <a:rPr lang="nb-NO" dirty="0"/>
              <a:t>I nyere reguleringsplaner:</a:t>
            </a:r>
          </a:p>
          <a:p>
            <a:pPr lvl="1"/>
            <a:r>
              <a:rPr lang="nb-NO" dirty="0"/>
              <a:t>Bebygd areal (BYA) eller bruksareal (BRA): tillatt BRA (T-BRA). </a:t>
            </a:r>
          </a:p>
          <a:p>
            <a:pPr lvl="1"/>
            <a:r>
              <a:rPr lang="nb-NO" dirty="0"/>
              <a:t>Jf. </a:t>
            </a:r>
            <a:r>
              <a:rPr lang="nb-NO" i="1" dirty="0"/>
              <a:t>T-1459 Grad av utnytting</a:t>
            </a:r>
            <a:r>
              <a:rPr lang="nb-NO" dirty="0"/>
              <a:t> og </a:t>
            </a:r>
            <a:r>
              <a:rPr lang="nb-NO" i="1" dirty="0"/>
              <a:t>Norsk Standard 3940:2012 Areal- og volumberegning av bygninger</a:t>
            </a:r>
          </a:p>
          <a:p>
            <a:pPr lvl="1"/>
            <a:r>
              <a:rPr lang="nb-NO" dirty="0"/>
              <a:t>Ofte i prosent av tomtestørrelsen: %-BYA eller %-BRA</a:t>
            </a:r>
          </a:p>
          <a:p>
            <a:pPr lvl="1"/>
            <a:endParaRPr lang="nb-NO" dirty="0"/>
          </a:p>
        </p:txBody>
      </p:sp>
    </p:spTree>
    <p:extLst>
      <p:ext uri="{BB962C8B-B14F-4D97-AF65-F5344CB8AC3E}">
        <p14:creationId xmlns:p14="http://schemas.microsoft.com/office/powerpoint/2010/main" val="2889453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Bruksareal i forbindelse med grad av utnytting</a:t>
            </a:r>
          </a:p>
        </p:txBody>
      </p:sp>
      <p:pic>
        <p:nvPicPr>
          <p:cNvPr id="5" name="Plassholder for innhol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52650" y="3212625"/>
            <a:ext cx="7886700" cy="1577339"/>
          </a:xfrm>
        </p:spPr>
      </p:pic>
      <p:sp>
        <p:nvSpPr>
          <p:cNvPr id="4" name="Rektangel 3"/>
          <p:cNvSpPr/>
          <p:nvPr/>
        </p:nvSpPr>
        <p:spPr>
          <a:xfrm>
            <a:off x="2152650" y="5850235"/>
            <a:ext cx="7886700" cy="646331"/>
          </a:xfrm>
          <a:prstGeom prst="rect">
            <a:avLst/>
          </a:prstGeom>
        </p:spPr>
        <p:txBody>
          <a:bodyPr wrap="square">
            <a:spAutoFit/>
          </a:bodyPr>
          <a:lstStyle/>
          <a:p>
            <a:r>
              <a:rPr lang="nb-NO" dirty="0"/>
              <a:t>Illustrasjon av forskjellig grad av utnytting i forhold til tomtearealet. Bruksarealet er likt, selv om tomtestørrelsen er forskjellig. Kilde: Veilederen Grad av utnytting.</a:t>
            </a:r>
          </a:p>
        </p:txBody>
      </p:sp>
    </p:spTree>
    <p:extLst>
      <p:ext uri="{BB962C8B-B14F-4D97-AF65-F5344CB8AC3E}">
        <p14:creationId xmlns:p14="http://schemas.microsoft.com/office/powerpoint/2010/main" val="6087624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Rekkefølgekrav</a:t>
            </a:r>
          </a:p>
        </p:txBody>
      </p:sp>
      <p:sp>
        <p:nvSpPr>
          <p:cNvPr id="3" name="Plassholder for innhold 2"/>
          <p:cNvSpPr>
            <a:spLocks noGrp="1"/>
          </p:cNvSpPr>
          <p:nvPr>
            <p:ph idx="1"/>
          </p:nvPr>
        </p:nvSpPr>
        <p:spPr/>
        <p:txBody>
          <a:bodyPr>
            <a:normAutofit/>
          </a:bodyPr>
          <a:lstStyle/>
          <a:p>
            <a:r>
              <a:rPr lang="nb-NO" dirty="0"/>
              <a:t>Betingelser som må være oppfylt på visse tidspunkter</a:t>
            </a:r>
          </a:p>
          <a:p>
            <a:pPr lvl="1"/>
            <a:r>
              <a:rPr lang="nb-NO" dirty="0"/>
              <a:t>Gjennomført, eller av og til at finansiering er sikret</a:t>
            </a:r>
          </a:p>
          <a:p>
            <a:r>
              <a:rPr lang="nb-NO" dirty="0"/>
              <a:t>Typisk </a:t>
            </a:r>
          </a:p>
          <a:p>
            <a:pPr lvl="1"/>
            <a:r>
              <a:rPr lang="nb-NO" dirty="0"/>
              <a:t>Krav om trafikale løsninger</a:t>
            </a:r>
          </a:p>
          <a:p>
            <a:pPr lvl="2"/>
            <a:r>
              <a:rPr lang="nb-NO" dirty="0"/>
              <a:t>gangveier, broer, rundkjøringer, møteplasser osv.</a:t>
            </a:r>
          </a:p>
          <a:p>
            <a:pPr lvl="1"/>
            <a:r>
              <a:rPr lang="nb-NO" dirty="0"/>
              <a:t>Krav om opparbeidelse av lekeplasser, parker osv.</a:t>
            </a:r>
          </a:p>
          <a:p>
            <a:pPr lvl="1"/>
            <a:r>
              <a:rPr lang="nb-NO" dirty="0"/>
              <a:t>Krav om sosial infrastruktur, for eksempel barnehager og skoler</a:t>
            </a:r>
          </a:p>
          <a:p>
            <a:r>
              <a:rPr lang="nb-NO" dirty="0"/>
              <a:t>Knyttet til visse tidspunkter, vanligvis</a:t>
            </a:r>
          </a:p>
          <a:p>
            <a:pPr lvl="1"/>
            <a:r>
              <a:rPr lang="nb-NO" dirty="0"/>
              <a:t>Igangsettelsestillatelse (IG) eller midlertidig brukstillatelse</a:t>
            </a:r>
          </a:p>
        </p:txBody>
      </p:sp>
    </p:spTree>
    <p:extLst>
      <p:ext uri="{BB962C8B-B14F-4D97-AF65-F5344CB8AC3E}">
        <p14:creationId xmlns:p14="http://schemas.microsoft.com/office/powerpoint/2010/main" val="3445325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Utbyggingsavtaler</a:t>
            </a:r>
          </a:p>
        </p:txBody>
      </p:sp>
      <p:sp>
        <p:nvSpPr>
          <p:cNvPr id="3" name="Plassholder for innhold 2"/>
          <p:cNvSpPr>
            <a:spLocks noGrp="1"/>
          </p:cNvSpPr>
          <p:nvPr>
            <p:ph idx="1"/>
          </p:nvPr>
        </p:nvSpPr>
        <p:spPr/>
        <p:txBody>
          <a:bodyPr>
            <a:normAutofit/>
          </a:bodyPr>
          <a:lstStyle/>
          <a:p>
            <a:r>
              <a:rPr lang="nb-NO" dirty="0"/>
              <a:t>Definisjon i PBL§ 17-1</a:t>
            </a:r>
          </a:p>
          <a:p>
            <a:pPr lvl="1"/>
            <a:r>
              <a:rPr lang="nb-NO" i="1" dirty="0"/>
              <a:t>avtale mellom kommunen og grunneier eller utbygger om utbygging av et område, som har sitt grunnlag i kommunens planmyndighet etter denne lov og som gjelder gjennomføring av kommunal arealplan</a:t>
            </a:r>
          </a:p>
          <a:p>
            <a:r>
              <a:rPr lang="nb-NO" dirty="0"/>
              <a:t>Regulerer typisk håndtering av rekkefølgebestemmelser</a:t>
            </a:r>
          </a:p>
          <a:p>
            <a:pPr lvl="1"/>
            <a:r>
              <a:rPr lang="nb-NO" dirty="0"/>
              <a:t>F.eks. at utvikler yter bidrag eller naturalia (bygger selv), kommunen forplikter seg til en viss framdrift</a:t>
            </a:r>
          </a:p>
          <a:p>
            <a:r>
              <a:rPr lang="nb-NO" dirty="0"/>
              <a:t>Variasjon mellom kommuner og mellom prosjekter i innhold og valg av samarbeidsmodeller</a:t>
            </a:r>
          </a:p>
        </p:txBody>
      </p:sp>
    </p:spTree>
    <p:extLst>
      <p:ext uri="{BB962C8B-B14F-4D97-AF65-F5344CB8AC3E}">
        <p14:creationId xmlns:p14="http://schemas.microsoft.com/office/powerpoint/2010/main" val="33980531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Teknisk byggeforskrift (TEK)</a:t>
            </a:r>
          </a:p>
        </p:txBody>
      </p:sp>
      <p:sp>
        <p:nvSpPr>
          <p:cNvPr id="3" name="Plassholder for innhold 2"/>
          <p:cNvSpPr>
            <a:spLocks noGrp="1"/>
          </p:cNvSpPr>
          <p:nvPr>
            <p:ph idx="1"/>
          </p:nvPr>
        </p:nvSpPr>
        <p:spPr/>
        <p:txBody>
          <a:bodyPr/>
          <a:lstStyle/>
          <a:p>
            <a:r>
              <a:rPr lang="nb-NO" dirty="0"/>
              <a:t>Angir hvordan det skal bygges</a:t>
            </a:r>
          </a:p>
          <a:p>
            <a:r>
              <a:rPr lang="nb-NO" dirty="0"/>
              <a:t>Revideres med jevne mellomrom</a:t>
            </a:r>
          </a:p>
          <a:p>
            <a:r>
              <a:rPr lang="nb-NO" dirty="0"/>
              <a:t>Endringer har betydning for hvordan en tomt kan bebygges</a:t>
            </a:r>
          </a:p>
          <a:p>
            <a:pPr lvl="1"/>
            <a:r>
              <a:rPr lang="nb-NO" dirty="0"/>
              <a:t>F.eks. påvirker krav til universell utforming mulighetene på en bratt tomt</a:t>
            </a:r>
          </a:p>
          <a:p>
            <a:pPr lvl="1"/>
            <a:endParaRPr lang="nb-NO" dirty="0"/>
          </a:p>
        </p:txBody>
      </p:sp>
    </p:spTree>
    <p:extLst>
      <p:ext uri="{BB962C8B-B14F-4D97-AF65-F5344CB8AC3E}">
        <p14:creationId xmlns:p14="http://schemas.microsoft.com/office/powerpoint/2010/main" val="692301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Markedsverdi</a:t>
            </a:r>
          </a:p>
        </p:txBody>
      </p:sp>
      <p:sp>
        <p:nvSpPr>
          <p:cNvPr id="3" name="Plassholder for innhold 2"/>
          <p:cNvSpPr>
            <a:spLocks noGrp="1"/>
          </p:cNvSpPr>
          <p:nvPr>
            <p:ph idx="1"/>
          </p:nvPr>
        </p:nvSpPr>
        <p:spPr/>
        <p:txBody>
          <a:bodyPr/>
          <a:lstStyle/>
          <a:p>
            <a:r>
              <a:rPr lang="nb-NO" dirty="0"/>
              <a:t>Tomt er en mulighet, men ingen plikt til å utvikle en ferdig eiendom</a:t>
            </a:r>
          </a:p>
          <a:p>
            <a:r>
              <a:rPr lang="nb-NO" dirty="0"/>
              <a:t>Tomter er </a:t>
            </a:r>
            <a:r>
              <a:rPr lang="nb-NO" i="1" dirty="0"/>
              <a:t>realopsjoner</a:t>
            </a:r>
          </a:p>
          <a:p>
            <a:r>
              <a:rPr lang="nb-NO" dirty="0"/>
              <a:t>Varierer mer i verdi enn ferdige eiendommer</a:t>
            </a:r>
          </a:p>
        </p:txBody>
      </p:sp>
    </p:spTree>
    <p:extLst>
      <p:ext uri="{BB962C8B-B14F-4D97-AF65-F5344CB8AC3E}">
        <p14:creationId xmlns:p14="http://schemas.microsoft.com/office/powerpoint/2010/main" val="35124292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Varierende verdi</a:t>
            </a:r>
          </a:p>
        </p:txBody>
      </p:sp>
      <p:sp>
        <p:nvSpPr>
          <p:cNvPr id="3" name="Plassholder for innhold 2"/>
          <p:cNvSpPr>
            <a:spLocks noGrp="1"/>
          </p:cNvSpPr>
          <p:nvPr>
            <p:ph idx="1"/>
          </p:nvPr>
        </p:nvSpPr>
        <p:spPr/>
        <p:txBody>
          <a:bodyPr/>
          <a:lstStyle/>
          <a:p>
            <a:r>
              <a:rPr lang="nb-NO" dirty="0"/>
              <a:t>Lønninger utgjør omtrent halvparten av utviklingskostnadene</a:t>
            </a:r>
          </a:p>
          <a:p>
            <a:pPr lvl="1"/>
            <a:r>
              <a:rPr lang="nb-NO" dirty="0"/>
              <a:t>Lønninger varierer lite med eiendomsprisene</a:t>
            </a:r>
          </a:p>
          <a:p>
            <a:pPr lvl="1"/>
            <a:r>
              <a:rPr lang="nb-NO" dirty="0"/>
              <a:t>Bidrar til at lønnsomheten av å utvikle en tomt varierer mer enn priser på ferdigstilt eiendom </a:t>
            </a:r>
          </a:p>
          <a:p>
            <a:r>
              <a:rPr lang="nb-NO" dirty="0"/>
              <a:t>Realopsjon</a:t>
            </a:r>
          </a:p>
          <a:p>
            <a:pPr lvl="1"/>
            <a:r>
              <a:rPr lang="nb-NO" dirty="0"/>
              <a:t>En tomt som ikke lar seg lønnsomt utvikle i dag har verdi i form av et potensial for en </a:t>
            </a:r>
            <a:r>
              <a:rPr lang="nb-NO" i="1" dirty="0"/>
              <a:t>framtidig</a:t>
            </a:r>
            <a:r>
              <a:rPr lang="nb-NO" dirty="0"/>
              <a:t> lønnsom utvikling</a:t>
            </a:r>
          </a:p>
          <a:p>
            <a:pPr lvl="1"/>
            <a:r>
              <a:rPr lang="nb-NO" dirty="0"/>
              <a:t>Jo mer verdien av ferdig eiendom varierer, desto større verdi har dette potensialet</a:t>
            </a:r>
          </a:p>
          <a:p>
            <a:pPr lvl="2"/>
            <a:r>
              <a:rPr lang="nb-NO" dirty="0"/>
              <a:t>Risiko i markedet for ferdige prosjekter </a:t>
            </a:r>
            <a:r>
              <a:rPr lang="nb-NO" i="1" dirty="0"/>
              <a:t>øker</a:t>
            </a:r>
            <a:r>
              <a:rPr lang="nb-NO" dirty="0"/>
              <a:t> tomteverdiene</a:t>
            </a:r>
          </a:p>
          <a:p>
            <a:pPr lvl="1"/>
            <a:endParaRPr lang="nb-NO" dirty="0"/>
          </a:p>
        </p:txBody>
      </p:sp>
    </p:spTree>
    <p:extLst>
      <p:ext uri="{BB962C8B-B14F-4D97-AF65-F5344CB8AC3E}">
        <p14:creationId xmlns:p14="http://schemas.microsoft.com/office/powerpoint/2010/main" val="706926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15 Utviklingseiendom – tomter</a:t>
            </a:r>
          </a:p>
        </p:txBody>
      </p:sp>
      <p:sp>
        <p:nvSpPr>
          <p:cNvPr id="3" name="Plassholder for innhold 2"/>
          <p:cNvSpPr>
            <a:spLocks noGrp="1"/>
          </p:cNvSpPr>
          <p:nvPr>
            <p:ph idx="1"/>
          </p:nvPr>
        </p:nvSpPr>
        <p:spPr/>
        <p:txBody>
          <a:bodyPr/>
          <a:lstStyle/>
          <a:p>
            <a:r>
              <a:rPr lang="nb-NO" dirty="0"/>
              <a:t>Verdi avhenger av</a:t>
            </a:r>
          </a:p>
          <a:p>
            <a:pPr lvl="1"/>
            <a:r>
              <a:rPr lang="nb-NO" dirty="0"/>
              <a:t>Markedet</a:t>
            </a:r>
          </a:p>
          <a:p>
            <a:pPr lvl="2"/>
            <a:r>
              <a:rPr lang="nb-NO" dirty="0"/>
              <a:t>Du må ha et tilstrekkelig godt marked for at tomta skal ha verdi</a:t>
            </a:r>
          </a:p>
          <a:p>
            <a:pPr lvl="1"/>
            <a:r>
              <a:rPr lang="nb-NO" dirty="0"/>
              <a:t>Eiendomsretten (knippet av rettigheter)</a:t>
            </a:r>
          </a:p>
          <a:p>
            <a:pPr lvl="2"/>
            <a:r>
              <a:rPr lang="nb-NO" dirty="0"/>
              <a:t>Du må ha hånd om et tilstrekkelig knippe av rettigheter for å kunne utvikle tomta</a:t>
            </a:r>
          </a:p>
          <a:p>
            <a:pPr lvl="1"/>
            <a:r>
              <a:rPr lang="nb-NO" dirty="0"/>
              <a:t>Myndighetsregulering</a:t>
            </a:r>
          </a:p>
          <a:p>
            <a:pPr lvl="2"/>
            <a:r>
              <a:rPr lang="nb-NO" dirty="0"/>
              <a:t>Myndighetene må ha regulert eiendommen og på andre måter lagt til rette for utvikling slik at utvikling blir mulig og lønnsom</a:t>
            </a:r>
          </a:p>
        </p:txBody>
      </p:sp>
    </p:spTree>
    <p:extLst>
      <p:ext uri="{BB962C8B-B14F-4D97-AF65-F5344CB8AC3E}">
        <p14:creationId xmlns:p14="http://schemas.microsoft.com/office/powerpoint/2010/main" val="10004983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Prisindekser</a:t>
            </a:r>
          </a:p>
        </p:txBody>
      </p:sp>
      <p:sp>
        <p:nvSpPr>
          <p:cNvPr id="3" name="Plassholder for innhold 2"/>
          <p:cNvSpPr>
            <a:spLocks noGrp="1"/>
          </p:cNvSpPr>
          <p:nvPr>
            <p:ph idx="1"/>
          </p:nvPr>
        </p:nvSpPr>
        <p:spPr/>
        <p:txBody>
          <a:bodyPr/>
          <a:lstStyle/>
          <a:p>
            <a:r>
              <a:rPr lang="nb-NO" dirty="0"/>
              <a:t>Finnes ingen prisindekser på tomter pr 2017</a:t>
            </a:r>
          </a:p>
          <a:p>
            <a:pPr lvl="1"/>
            <a:r>
              <a:rPr lang="nb-NO" dirty="0"/>
              <a:t>Svært varierende egenskaper</a:t>
            </a:r>
          </a:p>
          <a:p>
            <a:pPr lvl="1"/>
            <a:r>
              <a:rPr lang="nb-NO" dirty="0"/>
              <a:t>Relativt få salg og tynt marked</a:t>
            </a:r>
          </a:p>
          <a:p>
            <a:pPr lvl="1"/>
            <a:r>
              <a:rPr lang="nb-NO" dirty="0"/>
              <a:t>Store variasjoner i betingelsene rundt salgene</a:t>
            </a:r>
          </a:p>
          <a:p>
            <a:pPr lvl="1"/>
            <a:r>
              <a:rPr lang="nb-NO" dirty="0"/>
              <a:t>Samlet virkning: vanskelig å lage prisindekser for tomter</a:t>
            </a:r>
          </a:p>
        </p:txBody>
      </p:sp>
    </p:spTree>
    <p:extLst>
      <p:ext uri="{BB962C8B-B14F-4D97-AF65-F5344CB8AC3E}">
        <p14:creationId xmlns:p14="http://schemas.microsoft.com/office/powerpoint/2010/main" val="12094850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Bolig og hytte</a:t>
            </a:r>
          </a:p>
        </p:txBody>
      </p:sp>
      <p:sp>
        <p:nvSpPr>
          <p:cNvPr id="3" name="Plassholder for innhold 2"/>
          <p:cNvSpPr>
            <a:spLocks noGrp="1"/>
          </p:cNvSpPr>
          <p:nvPr>
            <p:ph idx="1"/>
          </p:nvPr>
        </p:nvSpPr>
        <p:spPr/>
        <p:txBody>
          <a:bodyPr/>
          <a:lstStyle/>
          <a:p>
            <a:r>
              <a:rPr lang="nb-NO" dirty="0"/>
              <a:t>Lignende tomter </a:t>
            </a:r>
          </a:p>
          <a:p>
            <a:r>
              <a:rPr lang="nb-NO" dirty="0"/>
              <a:t>I områder </a:t>
            </a:r>
            <a:r>
              <a:rPr lang="nb-NO" i="1" dirty="0"/>
              <a:t>med lignende priser på ferdig utviklet eiendom</a:t>
            </a:r>
          </a:p>
          <a:p>
            <a:pPr lvl="1"/>
            <a:r>
              <a:rPr lang="nb-NO" dirty="0"/>
              <a:t>Kan være bedre å sammenligne med objekter ett stykke unna, dersom prisnivåene på ferdig eiendom er like</a:t>
            </a:r>
          </a:p>
          <a:p>
            <a:r>
              <a:rPr lang="nb-NO" dirty="0"/>
              <a:t>Lik grad av </a:t>
            </a:r>
            <a:r>
              <a:rPr lang="nb-NO" i="1" dirty="0"/>
              <a:t>byggemodenhet</a:t>
            </a:r>
            <a:r>
              <a:rPr lang="nb-NO" dirty="0"/>
              <a:t>, dvs. kommet likt i forhold til bl.a. </a:t>
            </a:r>
          </a:p>
          <a:p>
            <a:pPr lvl="1"/>
            <a:r>
              <a:rPr lang="nb-NO" dirty="0"/>
              <a:t>Regulering /rammetillatelse /igangsettelsestillatelse</a:t>
            </a:r>
          </a:p>
          <a:p>
            <a:pPr lvl="1"/>
            <a:r>
              <a:rPr lang="nb-NO" dirty="0"/>
              <a:t>Opparbeidelse av infrastruktur</a:t>
            </a:r>
          </a:p>
        </p:txBody>
      </p:sp>
    </p:spTree>
    <p:extLst>
      <p:ext uri="{BB962C8B-B14F-4D97-AF65-F5344CB8AC3E}">
        <p14:creationId xmlns:p14="http://schemas.microsoft.com/office/powerpoint/2010/main" val="42366605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Justeringer</a:t>
            </a:r>
          </a:p>
        </p:txBody>
      </p:sp>
      <p:sp>
        <p:nvSpPr>
          <p:cNvPr id="3" name="Plassholder for innhold 2"/>
          <p:cNvSpPr>
            <a:spLocks noGrp="1"/>
          </p:cNvSpPr>
          <p:nvPr>
            <p:ph idx="1"/>
          </p:nvPr>
        </p:nvSpPr>
        <p:spPr/>
        <p:txBody>
          <a:bodyPr>
            <a:normAutofit/>
          </a:bodyPr>
          <a:lstStyle/>
          <a:p>
            <a:pPr lvl="0"/>
            <a:r>
              <a:rPr lang="nb-NO" dirty="0"/>
              <a:t>Forventet utsikt og solforhold</a:t>
            </a:r>
          </a:p>
          <a:p>
            <a:pPr lvl="0"/>
            <a:r>
              <a:rPr lang="nb-NO" dirty="0"/>
              <a:t>Egnethet for bebyggelse (grunnforhold, kostnad ved adkomst, tomteutforming osv.)</a:t>
            </a:r>
          </a:p>
          <a:p>
            <a:pPr lvl="0"/>
            <a:r>
              <a:rPr lang="nb-NO" dirty="0"/>
              <a:t>Størrelse</a:t>
            </a:r>
          </a:p>
          <a:p>
            <a:pPr lvl="0"/>
            <a:r>
              <a:rPr lang="nb-NO" dirty="0"/>
              <a:t>Avstand til naboer</a:t>
            </a:r>
          </a:p>
          <a:p>
            <a:pPr lvl="0"/>
            <a:r>
              <a:rPr lang="nb-NO" dirty="0"/>
              <a:t>Beliggenhet i gate/vei (ytterst/innerst; over/under)</a:t>
            </a:r>
          </a:p>
          <a:p>
            <a:pPr lvl="0"/>
            <a:r>
              <a:rPr lang="nb-NO" dirty="0"/>
              <a:t>Plassering av bygningsmasse; plassering av uteplasser/hage på tomta</a:t>
            </a:r>
          </a:p>
          <a:p>
            <a:pPr lvl="1"/>
            <a:endParaRPr lang="nb-NO" dirty="0"/>
          </a:p>
        </p:txBody>
      </p:sp>
    </p:spTree>
    <p:extLst>
      <p:ext uri="{BB962C8B-B14F-4D97-AF65-F5344CB8AC3E}">
        <p14:creationId xmlns:p14="http://schemas.microsoft.com/office/powerpoint/2010/main" val="21295562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endParaRPr lang="nb-NO"/>
          </a:p>
        </p:txBody>
      </p:sp>
      <p:sp>
        <p:nvSpPr>
          <p:cNvPr id="3" name="Plassholder for innhold 2"/>
          <p:cNvSpPr>
            <a:spLocks noGrp="1"/>
          </p:cNvSpPr>
          <p:nvPr>
            <p:ph idx="1"/>
          </p:nvPr>
        </p:nvSpPr>
        <p:spPr/>
        <p:txBody>
          <a:bodyPr/>
          <a:lstStyle/>
          <a:p>
            <a:r>
              <a:rPr lang="nb-NO" dirty="0"/>
              <a:t>Vær varsom med rene «matematiske» justeringer</a:t>
            </a:r>
          </a:p>
          <a:p>
            <a:pPr lvl="1"/>
            <a:r>
              <a:rPr lang="nb-NO" dirty="0"/>
              <a:t>Manglende infrastruktur til en kostnad på kr 500 000 medfører ikke nødvendigvis en tilsvarende endring i tomtas verdi</a:t>
            </a:r>
          </a:p>
          <a:p>
            <a:r>
              <a:rPr lang="nb-NO" dirty="0"/>
              <a:t>Tomtestørrelsen har ofte liten betydning dersom den ikke påvirker hvordan tomta kan bebygges</a:t>
            </a:r>
          </a:p>
        </p:txBody>
      </p:sp>
    </p:spTree>
    <p:extLst>
      <p:ext uri="{BB962C8B-B14F-4D97-AF65-F5344CB8AC3E}">
        <p14:creationId xmlns:p14="http://schemas.microsoft.com/office/powerpoint/2010/main" val="1006194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Tomtebelastning som sammenligningsgrunnlag</a:t>
            </a:r>
          </a:p>
        </p:txBody>
      </p:sp>
      <p:sp>
        <p:nvSpPr>
          <p:cNvPr id="3" name="Plassholder for innhold 2"/>
          <p:cNvSpPr>
            <a:spLocks noGrp="1"/>
          </p:cNvSpPr>
          <p:nvPr>
            <p:ph idx="1"/>
          </p:nvPr>
        </p:nvSpPr>
        <p:spPr/>
        <p:txBody>
          <a:bodyPr/>
          <a:lstStyle/>
          <a:p>
            <a:r>
              <a:rPr lang="nb-NO" dirty="0"/>
              <a:t>Verdien av tomte er ofte temmelig proporsjonal med hvor mye gulvareal det er tillatt å bygge</a:t>
            </a:r>
          </a:p>
          <a:p>
            <a:r>
              <a:rPr lang="nb-NO" dirty="0"/>
              <a:t>Måler derfor tomteverdi som kr/m</a:t>
            </a:r>
            <a:r>
              <a:rPr lang="nb-NO" baseline="30000" dirty="0"/>
              <a:t>2</a:t>
            </a:r>
            <a:r>
              <a:rPr lang="nb-NO" dirty="0"/>
              <a:t> tillatt utbygging (T-BRA)</a:t>
            </a:r>
          </a:p>
          <a:p>
            <a:r>
              <a:rPr lang="nb-NO" dirty="0"/>
              <a:t>Nøkkeltallet kalles </a:t>
            </a:r>
            <a:r>
              <a:rPr lang="nb-NO" i="1" dirty="0"/>
              <a:t>tomtebelastning</a:t>
            </a:r>
            <a:endParaRPr lang="nb-NO" dirty="0"/>
          </a:p>
        </p:txBody>
      </p:sp>
    </p:spTree>
    <p:extLst>
      <p:ext uri="{BB962C8B-B14F-4D97-AF65-F5344CB8AC3E}">
        <p14:creationId xmlns:p14="http://schemas.microsoft.com/office/powerpoint/2010/main" val="36403639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Arealmål</a:t>
            </a:r>
          </a:p>
        </p:txBody>
      </p:sp>
      <p:sp>
        <p:nvSpPr>
          <p:cNvPr id="3" name="Plassholder for innhold 2"/>
          <p:cNvSpPr>
            <a:spLocks noGrp="1"/>
          </p:cNvSpPr>
          <p:nvPr>
            <p:ph idx="1"/>
          </p:nvPr>
        </p:nvSpPr>
        <p:spPr/>
        <p:txBody>
          <a:bodyPr/>
          <a:lstStyle/>
          <a:p>
            <a:r>
              <a:rPr lang="nb-NO" dirty="0"/>
              <a:t>Pass på å bruke samme sammenligningsgrunnlag for alle objektene</a:t>
            </a:r>
          </a:p>
          <a:p>
            <a:pPr lvl="1"/>
            <a:r>
              <a:rPr lang="nb-NO" dirty="0"/>
              <a:t>BRA</a:t>
            </a:r>
          </a:p>
          <a:p>
            <a:pPr lvl="1"/>
            <a:r>
              <a:rPr lang="nb-NO" dirty="0"/>
              <a:t>S-BRA</a:t>
            </a:r>
          </a:p>
          <a:p>
            <a:pPr lvl="2"/>
            <a:r>
              <a:rPr lang="nb-NO" dirty="0"/>
              <a:t>Brutto/netto-faktor, dvs. hvor stor andel av T-BRA som er mulig å selge i det ferdige prosjektet</a:t>
            </a:r>
          </a:p>
          <a:p>
            <a:pPr lvl="1"/>
            <a:r>
              <a:rPr lang="nb-NO" dirty="0"/>
              <a:t>BTA (dvs. noe større areal enn BRA)</a:t>
            </a:r>
          </a:p>
          <a:p>
            <a:endParaRPr lang="nb-NO" dirty="0"/>
          </a:p>
        </p:txBody>
      </p:sp>
    </p:spTree>
    <p:extLst>
      <p:ext uri="{BB962C8B-B14F-4D97-AF65-F5344CB8AC3E}">
        <p14:creationId xmlns:p14="http://schemas.microsoft.com/office/powerpoint/2010/main" val="18267202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Sammenlignbare salg</a:t>
            </a:r>
          </a:p>
        </p:txBody>
      </p:sp>
      <p:sp>
        <p:nvSpPr>
          <p:cNvPr id="3" name="Plassholder for innhold 2"/>
          <p:cNvSpPr>
            <a:spLocks noGrp="1"/>
          </p:cNvSpPr>
          <p:nvPr>
            <p:ph idx="1"/>
          </p:nvPr>
        </p:nvSpPr>
        <p:spPr/>
        <p:txBody>
          <a:bodyPr>
            <a:normAutofit lnSpcReduction="10000"/>
          </a:bodyPr>
          <a:lstStyle/>
          <a:p>
            <a:pPr lvl="0"/>
            <a:r>
              <a:rPr lang="nb-NO" dirty="0"/>
              <a:t>Er nødvendig infrastruktur på plass?</a:t>
            </a:r>
          </a:p>
          <a:p>
            <a:pPr lvl="0"/>
            <a:r>
              <a:rPr lang="nb-NO" dirty="0"/>
              <a:t>Hvor store kostnader for infrastruktur må utbygger forvente å ta på seg?</a:t>
            </a:r>
          </a:p>
          <a:p>
            <a:pPr lvl="0"/>
            <a:r>
              <a:rPr lang="nb-NO" dirty="0"/>
              <a:t>Er det rekkefølgebestemmelser som ikke utbygger selv kan håndtere direkte eller via utbyggingsavtaler?</a:t>
            </a:r>
          </a:p>
          <a:p>
            <a:pPr lvl="0"/>
            <a:r>
              <a:rPr lang="nb-NO" dirty="0"/>
              <a:t>Hvor lang tidsperiode forventes utbyggingen å strekke seg over?</a:t>
            </a:r>
          </a:p>
          <a:p>
            <a:pPr lvl="0"/>
            <a:r>
              <a:rPr lang="nb-NO" dirty="0"/>
              <a:t>Hvor store er kostnadene for tilrettelegging av tomta: rivekostnader osv.</a:t>
            </a:r>
          </a:p>
          <a:p>
            <a:pPr lvl="0"/>
            <a:r>
              <a:rPr lang="nb-NO" dirty="0"/>
              <a:t>Usikkerhet om forurensning i grunnen, arkeologiske funn osv.</a:t>
            </a:r>
          </a:p>
          <a:p>
            <a:pPr lvl="0"/>
            <a:r>
              <a:rPr lang="nb-NO" dirty="0"/>
              <a:t>Hvordan er risikofordelingen mellom utbygger og selger?</a:t>
            </a:r>
          </a:p>
        </p:txBody>
      </p:sp>
    </p:spTree>
    <p:extLst>
      <p:ext uri="{BB962C8B-B14F-4D97-AF65-F5344CB8AC3E}">
        <p14:creationId xmlns:p14="http://schemas.microsoft.com/office/powerpoint/2010/main" val="11650847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Sammenlignbare salg forts.</a:t>
            </a:r>
          </a:p>
        </p:txBody>
      </p:sp>
      <p:sp>
        <p:nvSpPr>
          <p:cNvPr id="3" name="Plassholder for innhold 2"/>
          <p:cNvSpPr>
            <a:spLocks noGrp="1"/>
          </p:cNvSpPr>
          <p:nvPr>
            <p:ph idx="1"/>
          </p:nvPr>
        </p:nvSpPr>
        <p:spPr/>
        <p:txBody>
          <a:bodyPr>
            <a:normAutofit fontScale="92500" lnSpcReduction="10000"/>
          </a:bodyPr>
          <a:lstStyle/>
          <a:p>
            <a:pPr lvl="0"/>
            <a:r>
              <a:rPr lang="nb-NO" dirty="0"/>
              <a:t>På hvilket tidspunkt er prisen egentlig avtalt? </a:t>
            </a:r>
          </a:p>
          <a:p>
            <a:pPr lvl="1"/>
            <a:r>
              <a:rPr lang="nb-NO" dirty="0"/>
              <a:t>Den kan være fastsatt i en tidligere opsjonsavtale eller en betinget kjøpsavtale.</a:t>
            </a:r>
          </a:p>
          <a:p>
            <a:pPr lvl="0"/>
            <a:r>
              <a:rPr lang="nb-NO" dirty="0"/>
              <a:t>Er betalingsstrukturen sammenlignbar? </a:t>
            </a:r>
          </a:p>
          <a:p>
            <a:pPr lvl="1"/>
            <a:r>
              <a:rPr lang="nb-NO" dirty="0"/>
              <a:t>Det kan være avtalt trinnvise oppgjør for eksempel knyttet til utbyggingstakt.</a:t>
            </a:r>
          </a:p>
          <a:p>
            <a:pPr lvl="0"/>
            <a:r>
              <a:rPr lang="nb-NO" dirty="0"/>
              <a:t>Hvordan var konkurranseforholdet mellom kjøper og selger? </a:t>
            </a:r>
          </a:p>
          <a:p>
            <a:pPr lvl="0"/>
            <a:r>
              <a:rPr lang="nb-NO" dirty="0"/>
              <a:t>Avviker forutsetningene fra definisjonen av markedsverdi? </a:t>
            </a:r>
          </a:p>
          <a:p>
            <a:pPr lvl="1"/>
            <a:r>
              <a:rPr lang="nb-NO" dirty="0"/>
              <a:t>F.eks. kommuner selger av og til tomter til underpris for å legge til rette for utvikling, tilgodese mer eller mindre verdig trengende utviklere (for eksempel idrettslag) osv.</a:t>
            </a:r>
          </a:p>
          <a:p>
            <a:pPr lvl="0"/>
            <a:r>
              <a:rPr lang="nb-NO" dirty="0"/>
              <a:t>Gjelder transaksjonen overdragelse av eiendommen eller eiendomsselskapet? </a:t>
            </a:r>
          </a:p>
          <a:p>
            <a:pPr lvl="1"/>
            <a:r>
              <a:rPr lang="nb-NO" dirty="0"/>
              <a:t>I siste tilfelle må du vurdere hvordan dette påvirker prisen.</a:t>
            </a:r>
          </a:p>
          <a:p>
            <a:endParaRPr lang="nb-NO" dirty="0"/>
          </a:p>
        </p:txBody>
      </p:sp>
    </p:spTree>
    <p:extLst>
      <p:ext uri="{BB962C8B-B14F-4D97-AF65-F5344CB8AC3E}">
        <p14:creationId xmlns:p14="http://schemas.microsoft.com/office/powerpoint/2010/main" val="34970778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Justeringer – Eksempel </a:t>
            </a:r>
          </a:p>
        </p:txBody>
      </p:sp>
      <p:sp>
        <p:nvSpPr>
          <p:cNvPr id="3" name="Plassholder for innhold 2"/>
          <p:cNvSpPr>
            <a:spLocks noGrp="1"/>
          </p:cNvSpPr>
          <p:nvPr>
            <p:ph idx="1"/>
          </p:nvPr>
        </p:nvSpPr>
        <p:spPr/>
        <p:txBody>
          <a:bodyPr>
            <a:normAutofit fontScale="70000" lnSpcReduction="20000"/>
          </a:bodyPr>
          <a:lstStyle/>
          <a:p>
            <a:pPr marL="0" indent="0">
              <a:buNone/>
            </a:pPr>
            <a:r>
              <a:rPr lang="nb-NO" dirty="0"/>
              <a:t>Anta at du skal verdsette en eiendom som er regulert til utbyggingsformål. Tomtestørrelsen er på 13,2 daa. Gjeldende regulering er til 40 leiligheter i leilighetsbygg med underliggende P-kjeller. T-BRA er 5000 m2. Du regner med en brutto–nettofaktor på 80 %, det vil si at prosjektet har en S-BRA på 4000 m2.</a:t>
            </a:r>
          </a:p>
          <a:p>
            <a:pPr marL="0" indent="0">
              <a:buNone/>
            </a:pPr>
            <a:r>
              <a:rPr lang="nb-NO" dirty="0"/>
              <a:t>Via ditt nettverk har du klart å kontrollere informasjon om tre relativt nylige salg i lignende områder i utkanten av denne større byen. I det ene er det betalt kr 3500 per S-BRA, det andre 4500 og det tredje 5000. Etter en gjennomgang av de ulike faktorene i disse tre transaksjonene gjør du følgende justeringer (den detaljerte begrunnelsen for hvert objekt er utelatt her):</a:t>
            </a:r>
          </a:p>
          <a:p>
            <a:pPr marL="0" indent="0">
              <a:buNone/>
            </a:pPr>
            <a:r>
              <a:rPr lang="nb-NO" dirty="0"/>
              <a:t>Det første salget har positive og negative elementer som du samlet vurderer til å være like det objektet du skal vurdere. Kr 3500 også etter samlet justering.</a:t>
            </a:r>
          </a:p>
          <a:p>
            <a:pPr marL="0" indent="0">
              <a:buNone/>
            </a:pPr>
            <a:r>
              <a:rPr lang="nb-NO" dirty="0"/>
              <a:t>Det andre har nesten like betingelser, men bedre beliggenhet. Du justerer erfaringsmessig og skjønnsmessig ned til kr 3000 per m2 S-BRA.</a:t>
            </a:r>
          </a:p>
          <a:p>
            <a:pPr marL="0" indent="0">
              <a:buNone/>
            </a:pPr>
            <a:r>
              <a:rPr lang="nb-NO" dirty="0"/>
              <a:t>Det tredje har et langt mer gunstig oppgjørsstruktur for eiendomsutvikleren. Du justerer for dette til kr 4000 per m2 S-BRA. </a:t>
            </a:r>
          </a:p>
          <a:p>
            <a:pPr marL="0" indent="0">
              <a:buNone/>
            </a:pPr>
            <a:r>
              <a:rPr lang="nb-NO" dirty="0"/>
              <a:t>Gjennomsnittet blir kr 3500 per m2 S-BRA. Ut fra dette vurderer du utviklingseiendommen til kr 3500 per m2 S-BRA, det vil si en totalverdi på kr 14 000 000</a:t>
            </a:r>
          </a:p>
          <a:p>
            <a:endParaRPr lang="nb-NO" dirty="0"/>
          </a:p>
        </p:txBody>
      </p:sp>
    </p:spTree>
    <p:extLst>
      <p:ext uri="{BB962C8B-B14F-4D97-AF65-F5344CB8AC3E}">
        <p14:creationId xmlns:p14="http://schemas.microsoft.com/office/powerpoint/2010/main" val="2769108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dirty="0"/>
              <a:t>Residualmetoden: tomtebelastning som investeringstilnærming</a:t>
            </a:r>
          </a:p>
        </p:txBody>
      </p:sp>
      <p:sp>
        <p:nvSpPr>
          <p:cNvPr id="3" name="Plassholder for innhold 2"/>
          <p:cNvSpPr>
            <a:spLocks noGrp="1"/>
          </p:cNvSpPr>
          <p:nvPr>
            <p:ph idx="1"/>
          </p:nvPr>
        </p:nvSpPr>
        <p:spPr/>
        <p:txBody>
          <a:bodyPr/>
          <a:lstStyle/>
          <a:p>
            <a:r>
              <a:rPr lang="nb-NO" dirty="0"/>
              <a:t>Når sammenlignbare salg knapt finnes</a:t>
            </a:r>
          </a:p>
          <a:p>
            <a:r>
              <a:rPr lang="nb-NO" dirty="0"/>
              <a:t>Verdi av ferdig objekt minus samtlige utviklingskostnader</a:t>
            </a:r>
          </a:p>
          <a:p>
            <a:pPr lvl="1"/>
            <a:r>
              <a:rPr lang="nb-NO" dirty="0"/>
              <a:t>Fordeling av brutto tomtebelastning mellom tomteeier og utvikler</a:t>
            </a:r>
          </a:p>
        </p:txBody>
      </p:sp>
    </p:spTree>
    <p:extLst>
      <p:ext uri="{BB962C8B-B14F-4D97-AF65-F5344CB8AC3E}">
        <p14:creationId xmlns:p14="http://schemas.microsoft.com/office/powerpoint/2010/main" val="1023700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Markedsanalyse</a:t>
            </a:r>
          </a:p>
        </p:txBody>
      </p:sp>
      <p:sp>
        <p:nvSpPr>
          <p:cNvPr id="3" name="Plassholder for innhold 2"/>
          <p:cNvSpPr>
            <a:spLocks noGrp="1"/>
          </p:cNvSpPr>
          <p:nvPr>
            <p:ph idx="1"/>
          </p:nvPr>
        </p:nvSpPr>
        <p:spPr/>
        <p:txBody>
          <a:bodyPr>
            <a:normAutofit/>
          </a:bodyPr>
          <a:lstStyle/>
          <a:p>
            <a:r>
              <a:rPr lang="nb-NO" dirty="0"/>
              <a:t>Tomt har verdi fordi den gir mulighet til å dekke et behov i et framtidig marked</a:t>
            </a:r>
          </a:p>
          <a:p>
            <a:r>
              <a:rPr lang="nb-NO" dirty="0"/>
              <a:t>Markedsanalyse blir aktuell, f.eks.</a:t>
            </a:r>
          </a:p>
          <a:p>
            <a:pPr lvl="1"/>
            <a:r>
              <a:rPr lang="nb-NO" dirty="0"/>
              <a:t>Hvordan vil markedsprisene, for eksempel for nye boliger, sannsynligvis utvikle seg?</a:t>
            </a:r>
          </a:p>
          <a:p>
            <a:pPr lvl="1"/>
            <a:r>
              <a:rPr lang="nb-NO" dirty="0"/>
              <a:t>Hvor raskt kan markedet absorbere det økte tilbudet fra eiendommen? </a:t>
            </a:r>
          </a:p>
          <a:p>
            <a:pPr lvl="2"/>
            <a:r>
              <a:rPr lang="nb-NO" dirty="0"/>
              <a:t>Over hvor mange år må du regne med at prosjektet vil strekke seg?</a:t>
            </a:r>
          </a:p>
          <a:p>
            <a:pPr lvl="1"/>
            <a:r>
              <a:rPr lang="nb-NO" dirty="0"/>
              <a:t>Hvilken utvikling er den mest lønnsomme for eiendommen? </a:t>
            </a:r>
          </a:p>
          <a:p>
            <a:pPr lvl="2"/>
            <a:r>
              <a:rPr lang="nb-NO" dirty="0"/>
              <a:t>Er det boliger for førstegangsetablerere, barnefamilier eller seniorer det er sterkest etterspørsel etter?</a:t>
            </a:r>
          </a:p>
          <a:p>
            <a:endParaRPr lang="nb-NO" dirty="0"/>
          </a:p>
          <a:p>
            <a:endParaRPr lang="nb-NO" dirty="0"/>
          </a:p>
        </p:txBody>
      </p:sp>
    </p:spTree>
    <p:extLst>
      <p:ext uri="{BB962C8B-B14F-4D97-AF65-F5344CB8AC3E}">
        <p14:creationId xmlns:p14="http://schemas.microsoft.com/office/powerpoint/2010/main" val="23627652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Prognoser</a:t>
            </a:r>
          </a:p>
        </p:txBody>
      </p:sp>
      <p:sp>
        <p:nvSpPr>
          <p:cNvPr id="3" name="Plassholder for innhold 2"/>
          <p:cNvSpPr>
            <a:spLocks noGrp="1"/>
          </p:cNvSpPr>
          <p:nvPr>
            <p:ph idx="1"/>
          </p:nvPr>
        </p:nvSpPr>
        <p:spPr/>
        <p:txBody>
          <a:bodyPr/>
          <a:lstStyle/>
          <a:p>
            <a:r>
              <a:rPr lang="nb-NO" dirty="0"/>
              <a:t>Der utviklingspotensialet ligger fram i tid</a:t>
            </a:r>
          </a:p>
          <a:p>
            <a:r>
              <a:rPr lang="nb-NO" dirty="0"/>
              <a:t>Vær varsom med rene trendframskrivinger!</a:t>
            </a:r>
          </a:p>
          <a:p>
            <a:pPr lvl="1"/>
            <a:r>
              <a:rPr lang="nb-NO" dirty="0"/>
              <a:t>Nær kontinuerlig prisoppgang siden 1993 gir ikke det beste grunnlaget for langsiktige prognoser</a:t>
            </a:r>
          </a:p>
        </p:txBody>
      </p:sp>
    </p:spTree>
    <p:extLst>
      <p:ext uri="{BB962C8B-B14F-4D97-AF65-F5344CB8AC3E}">
        <p14:creationId xmlns:p14="http://schemas.microsoft.com/office/powerpoint/2010/main" val="27266262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Prosjektkostnader</a:t>
            </a:r>
          </a:p>
        </p:txBody>
      </p:sp>
      <p:sp>
        <p:nvSpPr>
          <p:cNvPr id="3" name="Plassholder for innhold 2"/>
          <p:cNvSpPr>
            <a:spLocks noGrp="1"/>
          </p:cNvSpPr>
          <p:nvPr>
            <p:ph idx="1"/>
          </p:nvPr>
        </p:nvSpPr>
        <p:spPr/>
        <p:txBody>
          <a:bodyPr/>
          <a:lstStyle/>
          <a:p>
            <a:r>
              <a:rPr lang="nb-NO" dirty="0"/>
              <a:t>Ord med ulik betydning i ulike sammenhenger</a:t>
            </a:r>
          </a:p>
          <a:p>
            <a:r>
              <a:rPr lang="nb-NO" dirty="0"/>
              <a:t>Bruker ofte en annen, og grovere, inndeling </a:t>
            </a:r>
            <a:r>
              <a:rPr lang="nb-NO" dirty="0" err="1"/>
              <a:t>ifm</a:t>
            </a:r>
            <a:r>
              <a:rPr lang="nb-NO" dirty="0"/>
              <a:t> verdsetting enn de som brukes bl.a. i forbindelse med entreprise</a:t>
            </a:r>
          </a:p>
          <a:p>
            <a:pPr lvl="1"/>
            <a:r>
              <a:rPr lang="nb-NO" dirty="0"/>
              <a:t>Jf. NS 3453 Spesifikasjon av kostnader</a:t>
            </a:r>
          </a:p>
        </p:txBody>
      </p:sp>
    </p:spTree>
    <p:extLst>
      <p:ext uri="{BB962C8B-B14F-4D97-AF65-F5344CB8AC3E}">
        <p14:creationId xmlns:p14="http://schemas.microsoft.com/office/powerpoint/2010/main" val="3460007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Residualmetoden uten periodisering. Eksempel</a:t>
            </a:r>
          </a:p>
        </p:txBody>
      </p:sp>
      <p:pic>
        <p:nvPicPr>
          <p:cNvPr id="4" name="Plassholder for innhol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28416" y="1793332"/>
            <a:ext cx="6935168" cy="4210638"/>
          </a:xfrm>
        </p:spPr>
      </p:pic>
      <p:sp>
        <p:nvSpPr>
          <p:cNvPr id="5" name="Rektangel 4"/>
          <p:cNvSpPr/>
          <p:nvPr/>
        </p:nvSpPr>
        <p:spPr>
          <a:xfrm>
            <a:off x="2152650" y="6106614"/>
            <a:ext cx="7886700" cy="646331"/>
          </a:xfrm>
          <a:prstGeom prst="rect">
            <a:avLst/>
          </a:prstGeom>
        </p:spPr>
        <p:txBody>
          <a:bodyPr wrap="square">
            <a:spAutoFit/>
          </a:bodyPr>
          <a:lstStyle/>
          <a:p>
            <a:r>
              <a:rPr lang="nb-NO" dirty="0"/>
              <a:t>Tomt regulert til boligformål. Tall i salgbare BRA. Kilde: Basalerapporten 2016-2 (2. kolonne) og opplysninger fra en utvikler i januar 2017 (3. kolonne).</a:t>
            </a:r>
          </a:p>
        </p:txBody>
      </p:sp>
    </p:spTree>
    <p:extLst>
      <p:ext uri="{BB962C8B-B14F-4D97-AF65-F5344CB8AC3E}">
        <p14:creationId xmlns:p14="http://schemas.microsoft.com/office/powerpoint/2010/main" val="1029806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Detaljerte kalkyler kan være </a:t>
            </a:r>
            <a:r>
              <a:rPr lang="nb-NO" i="1" dirty="0"/>
              <a:t>mindre</a:t>
            </a:r>
            <a:r>
              <a:rPr lang="nb-NO" dirty="0"/>
              <a:t> treffsikre</a:t>
            </a:r>
          </a:p>
        </p:txBody>
      </p:sp>
      <p:sp>
        <p:nvSpPr>
          <p:cNvPr id="3" name="Plassholder for innhold 2"/>
          <p:cNvSpPr>
            <a:spLocks noGrp="1"/>
          </p:cNvSpPr>
          <p:nvPr>
            <p:ph idx="1"/>
          </p:nvPr>
        </p:nvSpPr>
        <p:spPr/>
        <p:txBody>
          <a:bodyPr/>
          <a:lstStyle/>
          <a:p>
            <a:pPr lvl="0"/>
            <a:r>
              <a:rPr lang="nb-NO" dirty="0"/>
              <a:t>Det er lett å glemme enkelte utgiftsposter</a:t>
            </a:r>
          </a:p>
          <a:p>
            <a:pPr lvl="0"/>
            <a:r>
              <a:rPr lang="nb-NO" dirty="0"/>
              <a:t>Det er lett å undervurdere de uforutsette hendelsene</a:t>
            </a:r>
          </a:p>
          <a:p>
            <a:pPr lvl="0"/>
            <a:r>
              <a:rPr lang="nb-NO" dirty="0"/>
              <a:t>De sannsynlige kjøperne spesifiserer vanligvis ikke kalkylene så detaljert</a:t>
            </a:r>
          </a:p>
          <a:p>
            <a:endParaRPr lang="nb-NO" dirty="0"/>
          </a:p>
        </p:txBody>
      </p:sp>
    </p:spTree>
    <p:extLst>
      <p:ext uri="{BB962C8B-B14F-4D97-AF65-F5344CB8AC3E}">
        <p14:creationId xmlns:p14="http://schemas.microsoft.com/office/powerpoint/2010/main" val="12038041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Alle utgifter – også de uforutsette</a:t>
            </a:r>
          </a:p>
        </p:txBody>
      </p:sp>
      <p:sp>
        <p:nvSpPr>
          <p:cNvPr id="4" name="Rektangel 3"/>
          <p:cNvSpPr/>
          <p:nvPr/>
        </p:nvSpPr>
        <p:spPr>
          <a:xfrm>
            <a:off x="2152650" y="6211670"/>
            <a:ext cx="7886700" cy="646331"/>
          </a:xfrm>
          <a:prstGeom prst="rect">
            <a:avLst/>
          </a:prstGeom>
        </p:spPr>
        <p:txBody>
          <a:bodyPr wrap="square">
            <a:spAutoFit/>
          </a:bodyPr>
          <a:lstStyle/>
          <a:p>
            <a:r>
              <a:rPr lang="nb-NO" dirty="0"/>
              <a:t>Eksempel på utgifter som vanligvis behandles som «uforutsette» i enklere residualkalkyler</a:t>
            </a:r>
          </a:p>
        </p:txBody>
      </p:sp>
      <p:pic>
        <p:nvPicPr>
          <p:cNvPr id="5" name="Plassholder for innhold 4" descr="\\FileHome.nmbu.no\Users-3\solvba\Documents\_forskning; foredrag\_Forskningstermin\Bokprosjekt\Tabeller og figurer manus 18 april\Tabell 15.5 2.PN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152650" y="2341067"/>
            <a:ext cx="7886700" cy="3320454"/>
          </a:xfrm>
          <a:prstGeom prst="rect">
            <a:avLst/>
          </a:prstGeom>
          <a:noFill/>
          <a:ln>
            <a:noFill/>
          </a:ln>
        </p:spPr>
      </p:pic>
    </p:spTree>
    <p:extLst>
      <p:ext uri="{BB962C8B-B14F-4D97-AF65-F5344CB8AC3E}">
        <p14:creationId xmlns:p14="http://schemas.microsoft.com/office/powerpoint/2010/main" val="37538388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dirty="0"/>
              <a:t>Residualmetoden med periodisering – kontantstrømmetoden</a:t>
            </a:r>
          </a:p>
        </p:txBody>
      </p:sp>
      <p:pic>
        <p:nvPicPr>
          <p:cNvPr id="5" name="Plassholder for innhol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52650" y="4314870"/>
            <a:ext cx="7886700" cy="1785309"/>
          </a:xfrm>
        </p:spPr>
      </p:pic>
      <p:sp>
        <p:nvSpPr>
          <p:cNvPr id="4" name="Rektangel 3"/>
          <p:cNvSpPr/>
          <p:nvPr/>
        </p:nvSpPr>
        <p:spPr>
          <a:xfrm>
            <a:off x="2152650" y="6311899"/>
            <a:ext cx="7886700" cy="369332"/>
          </a:xfrm>
          <a:prstGeom prst="rect">
            <a:avLst/>
          </a:prstGeom>
        </p:spPr>
        <p:txBody>
          <a:bodyPr wrap="square">
            <a:spAutoFit/>
          </a:bodyPr>
          <a:lstStyle/>
          <a:p>
            <a:r>
              <a:rPr lang="nb-NO" dirty="0"/>
              <a:t>Forenklet </a:t>
            </a:r>
            <a:r>
              <a:rPr lang="nb-NO" dirty="0" err="1"/>
              <a:t>kontantstrømmetode</a:t>
            </a:r>
            <a:r>
              <a:rPr lang="nb-NO" dirty="0"/>
              <a:t>. Alle tall i slutten av året og i verdifaste beløp</a:t>
            </a:r>
          </a:p>
        </p:txBody>
      </p:sp>
      <p:sp>
        <p:nvSpPr>
          <p:cNvPr id="6" name="Plassholder for innhold 2"/>
          <p:cNvSpPr txBox="1">
            <a:spLocks/>
          </p:cNvSpPr>
          <p:nvPr/>
        </p:nvSpPr>
        <p:spPr>
          <a:xfrm>
            <a:off x="2152650" y="1825625"/>
            <a:ext cx="78867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b-NO" dirty="0"/>
              <a:t>Prosjekter med lang tidshorisont</a:t>
            </a:r>
          </a:p>
          <a:p>
            <a:r>
              <a:rPr lang="nb-NO" dirty="0"/>
              <a:t>Gjør de forenklinger og «feil» som kjøperne gjør dersom du skal finne markedsverdien</a:t>
            </a:r>
          </a:p>
          <a:p>
            <a:endParaRPr lang="nb-NO" dirty="0"/>
          </a:p>
        </p:txBody>
      </p:sp>
    </p:spTree>
    <p:extLst>
      <p:ext uri="{BB962C8B-B14F-4D97-AF65-F5344CB8AC3E}">
        <p14:creationId xmlns:p14="http://schemas.microsoft.com/office/powerpoint/2010/main" val="34965233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Deler av tomt</a:t>
            </a:r>
          </a:p>
        </p:txBody>
      </p:sp>
      <p:sp>
        <p:nvSpPr>
          <p:cNvPr id="3" name="Plassholder for innhold 2"/>
          <p:cNvSpPr>
            <a:spLocks noGrp="1"/>
          </p:cNvSpPr>
          <p:nvPr>
            <p:ph idx="1"/>
          </p:nvPr>
        </p:nvSpPr>
        <p:spPr/>
        <p:txBody>
          <a:bodyPr>
            <a:normAutofit/>
          </a:bodyPr>
          <a:lstStyle/>
          <a:p>
            <a:r>
              <a:rPr lang="nb-NO" dirty="0"/>
              <a:t>Som ikke kan utvikles i seg selv</a:t>
            </a:r>
          </a:p>
          <a:p>
            <a:r>
              <a:rPr lang="nb-NO" dirty="0"/>
              <a:t>Ved tap: Differansebetraktning</a:t>
            </a:r>
          </a:p>
          <a:p>
            <a:endParaRPr lang="nb-NO" dirty="0"/>
          </a:p>
          <a:p>
            <a:endParaRPr lang="nb-NO" dirty="0"/>
          </a:p>
          <a:p>
            <a:endParaRPr lang="nb-NO" dirty="0"/>
          </a:p>
          <a:p>
            <a:endParaRPr lang="nb-NO" dirty="0"/>
          </a:p>
          <a:p>
            <a:pPr lvl="0"/>
            <a:r>
              <a:rPr lang="nb-NO" dirty="0"/>
              <a:t>Hvordan påvirker teigen hva som kan bebygges på tomta?</a:t>
            </a:r>
          </a:p>
          <a:p>
            <a:pPr lvl="0"/>
            <a:r>
              <a:rPr lang="nb-NO" dirty="0"/>
              <a:t>Hvordan er teigen brukt, og hvordan kan bruken tilpasses?</a:t>
            </a:r>
          </a:p>
          <a:p>
            <a:endParaRPr lang="nb-NO" dirty="0"/>
          </a:p>
          <a:p>
            <a:endParaRPr lang="nb-NO" dirty="0"/>
          </a:p>
        </p:txBody>
      </p:sp>
      <p:pic>
        <p:nvPicPr>
          <p:cNvPr id="9" name="Bilde 8"/>
          <p:cNvPicPr>
            <a:picLocks noChangeAspect="1"/>
          </p:cNvPicPr>
          <p:nvPr/>
        </p:nvPicPr>
        <p:blipFill>
          <a:blip r:embed="rId2"/>
          <a:stretch>
            <a:fillRect/>
          </a:stretch>
        </p:blipFill>
        <p:spPr>
          <a:xfrm>
            <a:off x="2152651" y="2774004"/>
            <a:ext cx="6238875" cy="1524000"/>
          </a:xfrm>
          <a:prstGeom prst="rect">
            <a:avLst/>
          </a:prstGeom>
        </p:spPr>
      </p:pic>
    </p:spTree>
    <p:extLst>
      <p:ext uri="{BB962C8B-B14F-4D97-AF65-F5344CB8AC3E}">
        <p14:creationId xmlns:p14="http://schemas.microsoft.com/office/powerpoint/2010/main" val="42236531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Hvordan påvirkes bebyggelsen?</a:t>
            </a:r>
          </a:p>
        </p:txBody>
      </p:sp>
      <p:sp>
        <p:nvSpPr>
          <p:cNvPr id="3" name="Plassholder for innhold 2"/>
          <p:cNvSpPr>
            <a:spLocks noGrp="1"/>
          </p:cNvSpPr>
          <p:nvPr>
            <p:ph idx="1"/>
          </p:nvPr>
        </p:nvSpPr>
        <p:spPr/>
        <p:txBody>
          <a:bodyPr>
            <a:normAutofit lnSpcReduction="10000"/>
          </a:bodyPr>
          <a:lstStyle/>
          <a:p>
            <a:r>
              <a:rPr lang="nb-NO" dirty="0"/>
              <a:t>Grad av utnytting angitt som % av tomteareal?</a:t>
            </a:r>
          </a:p>
          <a:p>
            <a:r>
              <a:rPr lang="nb-NO" dirty="0"/>
              <a:t>Hver kvadratmeter av tomt gir like stort tomtepotensial</a:t>
            </a:r>
          </a:p>
          <a:p>
            <a:r>
              <a:rPr lang="nb-NO" dirty="0"/>
              <a:t>Dvs. temmelig lik verdi dersom tomta er ubebygd</a:t>
            </a:r>
          </a:p>
          <a:p>
            <a:r>
              <a:rPr lang="nb-NO" dirty="0"/>
              <a:t>Ved bebygd tomt</a:t>
            </a:r>
          </a:p>
          <a:p>
            <a:pPr lvl="1"/>
            <a:r>
              <a:rPr lang="nb-NO" dirty="0"/>
              <a:t>Kan restpotensialet utnyttes? (marked, fysisk, juridisk osv.)</a:t>
            </a:r>
          </a:p>
          <a:p>
            <a:pPr lvl="1"/>
            <a:r>
              <a:rPr lang="nb-NO" dirty="0"/>
              <a:t>Tilsvarende vurdering som for justering for ubebygd potensial ved sammenlignbare salg-metoden</a:t>
            </a:r>
          </a:p>
          <a:p>
            <a:pPr lvl="1"/>
            <a:r>
              <a:rPr lang="nb-NO" dirty="0"/>
              <a:t>Husk kontrollspørsmålet: Hvorfor er ikke potensialet allerede utnyttet?</a:t>
            </a:r>
          </a:p>
          <a:p>
            <a:r>
              <a:rPr lang="nb-NO" dirty="0"/>
              <a:t>Er tomta </a:t>
            </a:r>
            <a:r>
              <a:rPr lang="nb-NO" i="1" dirty="0"/>
              <a:t>allerede</a:t>
            </a:r>
            <a:r>
              <a:rPr lang="nb-NO" dirty="0"/>
              <a:t> fullt bebygd vil et tap bare påvirke mulighet for gjenoppbygging ved eventuell skade</a:t>
            </a:r>
          </a:p>
        </p:txBody>
      </p:sp>
    </p:spTree>
    <p:extLst>
      <p:ext uri="{BB962C8B-B14F-4D97-AF65-F5344CB8AC3E}">
        <p14:creationId xmlns:p14="http://schemas.microsoft.com/office/powerpoint/2010/main" val="4884859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Hvordan er teigen brukt</a:t>
            </a:r>
          </a:p>
        </p:txBody>
      </p:sp>
      <p:sp>
        <p:nvSpPr>
          <p:cNvPr id="3" name="Plassholder for innhold 2"/>
          <p:cNvSpPr>
            <a:spLocks noGrp="1"/>
          </p:cNvSpPr>
          <p:nvPr>
            <p:ph idx="1"/>
          </p:nvPr>
        </p:nvSpPr>
        <p:spPr/>
        <p:txBody>
          <a:bodyPr/>
          <a:lstStyle/>
          <a:p>
            <a:r>
              <a:rPr lang="nb-NO" dirty="0"/>
              <a:t>Vesentlig for resteiendommen, eller ligger delen «brakk»?</a:t>
            </a:r>
          </a:p>
          <a:p>
            <a:r>
              <a:rPr lang="nb-NO" dirty="0" err="1"/>
              <a:t>Oppholdsdelen</a:t>
            </a:r>
            <a:r>
              <a:rPr lang="nb-NO" dirty="0"/>
              <a:t> av hagen?</a:t>
            </a:r>
          </a:p>
          <a:p>
            <a:r>
              <a:rPr lang="nb-NO" dirty="0"/>
              <a:t>Til parkering der det er knapt med parkeringsdekning?</a:t>
            </a:r>
          </a:p>
          <a:p>
            <a:r>
              <a:rPr lang="nb-NO" dirty="0"/>
              <a:t>Kan eieren tilpasse seg ved å flytte anvendelsen?</a:t>
            </a:r>
          </a:p>
          <a:p>
            <a:pPr lvl="1"/>
            <a:r>
              <a:rPr lang="nb-NO" dirty="0"/>
              <a:t>Sitte et annet sted?</a:t>
            </a:r>
          </a:p>
          <a:p>
            <a:pPr lvl="1"/>
            <a:r>
              <a:rPr lang="nb-NO" dirty="0"/>
              <a:t>Parkere på annen del av eiendommen?</a:t>
            </a:r>
          </a:p>
          <a:p>
            <a:pPr lvl="1"/>
            <a:r>
              <a:rPr lang="nb-NO" dirty="0"/>
              <a:t>Osv.</a:t>
            </a:r>
          </a:p>
        </p:txBody>
      </p:sp>
    </p:spTree>
    <p:extLst>
      <p:ext uri="{BB962C8B-B14F-4D97-AF65-F5344CB8AC3E}">
        <p14:creationId xmlns:p14="http://schemas.microsoft.com/office/powerpoint/2010/main" val="1187909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Tillegg til eksisterende tomter</a:t>
            </a:r>
          </a:p>
        </p:txBody>
      </p:sp>
      <p:sp>
        <p:nvSpPr>
          <p:cNvPr id="3" name="Plassholder for innhold 2"/>
          <p:cNvSpPr>
            <a:spLocks noGrp="1"/>
          </p:cNvSpPr>
          <p:nvPr>
            <p:ph idx="1"/>
          </p:nvPr>
        </p:nvSpPr>
        <p:spPr/>
        <p:txBody>
          <a:bodyPr/>
          <a:lstStyle/>
          <a:p>
            <a:r>
              <a:rPr lang="nb-NO" dirty="0"/>
              <a:t>Differansebetraktning ikke direkte relevant for markedsverdien</a:t>
            </a:r>
          </a:p>
          <a:p>
            <a:pPr lvl="1"/>
            <a:r>
              <a:rPr lang="nb-NO" dirty="0"/>
              <a:t>Teigen «hører ikke til» en spesiell eiendom</a:t>
            </a:r>
          </a:p>
          <a:p>
            <a:pPr lvl="1"/>
            <a:r>
              <a:rPr lang="nb-NO" dirty="0"/>
              <a:t>Dersom teigen passer spesielt godt til akkurat </a:t>
            </a:r>
            <a:r>
              <a:rPr lang="nb-NO" i="1" dirty="0"/>
              <a:t>en</a:t>
            </a:r>
            <a:r>
              <a:rPr lang="nb-NO" dirty="0"/>
              <a:t> eiendom, vil ikke selger oppnå verdien som teigen har for akkurat denne eiendommen dersom teigen markedsføres på vanlig måte</a:t>
            </a:r>
          </a:p>
          <a:p>
            <a:pPr lvl="2"/>
            <a:r>
              <a:rPr lang="nb-NO" dirty="0"/>
              <a:t>Legg teigen ut på finn.no og se hva som skjer!</a:t>
            </a:r>
          </a:p>
          <a:p>
            <a:pPr lvl="2"/>
            <a:r>
              <a:rPr lang="nb-NO" dirty="0"/>
              <a:t>Markedsverdien kan være veldig lav, selv om verdien er høy for akkurat </a:t>
            </a:r>
            <a:r>
              <a:rPr lang="nb-NO" i="1" dirty="0"/>
              <a:t>en</a:t>
            </a:r>
            <a:r>
              <a:rPr lang="nb-NO" dirty="0"/>
              <a:t> eiendom</a:t>
            </a:r>
          </a:p>
        </p:txBody>
      </p:sp>
    </p:spTree>
    <p:extLst>
      <p:ext uri="{BB962C8B-B14F-4D97-AF65-F5344CB8AC3E}">
        <p14:creationId xmlns:p14="http://schemas.microsoft.com/office/powerpoint/2010/main" val="2232678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Trendanalyse vs. strukturell analyse</a:t>
            </a:r>
          </a:p>
        </p:txBody>
      </p:sp>
      <p:sp>
        <p:nvSpPr>
          <p:cNvPr id="3" name="Plassholder for innhold 2"/>
          <p:cNvSpPr>
            <a:spLocks noGrp="1"/>
          </p:cNvSpPr>
          <p:nvPr>
            <p:ph idx="1"/>
          </p:nvPr>
        </p:nvSpPr>
        <p:spPr/>
        <p:txBody>
          <a:bodyPr>
            <a:normAutofit/>
          </a:bodyPr>
          <a:lstStyle/>
          <a:p>
            <a:r>
              <a:rPr lang="nb-NO" dirty="0"/>
              <a:t>Trendanalyse forlenger dagens trender på kort sikt</a:t>
            </a:r>
          </a:p>
          <a:p>
            <a:r>
              <a:rPr lang="nb-NO" dirty="0"/>
              <a:t>Strukturell analyse ser lenger fram i tid og tar hensyn til utvikling, f.eks.</a:t>
            </a:r>
          </a:p>
          <a:p>
            <a:pPr lvl="1"/>
            <a:r>
              <a:rPr lang="nb-NO" dirty="0"/>
              <a:t>Eksisterende og kommende etterspørsel, for eksempel:</a:t>
            </a:r>
          </a:p>
          <a:p>
            <a:pPr lvl="2"/>
            <a:r>
              <a:rPr lang="nb-NO" dirty="0"/>
              <a:t>Hva er forventet demografisk utvikling i de ulike aldersgruppene i boligmarkedet?</a:t>
            </a:r>
          </a:p>
          <a:p>
            <a:pPr lvl="2"/>
            <a:r>
              <a:rPr lang="nb-NO" dirty="0"/>
              <a:t>Hvordan vil det lokale næringslivet utvikle seg?</a:t>
            </a:r>
          </a:p>
          <a:p>
            <a:pPr lvl="2"/>
            <a:r>
              <a:rPr lang="nb-NO" dirty="0"/>
              <a:t>Hva slags lokaler vil næringslivet etterspørre i framtida?</a:t>
            </a:r>
          </a:p>
          <a:p>
            <a:pPr lvl="1"/>
            <a:r>
              <a:rPr lang="nb-NO" dirty="0"/>
              <a:t>Eksisterende og kommende tilbud, for eksempel:</a:t>
            </a:r>
          </a:p>
          <a:p>
            <a:pPr lvl="2"/>
            <a:r>
              <a:rPr lang="nb-NO" dirty="0"/>
              <a:t>Hvilke andre boligprosjekt som vil komme?</a:t>
            </a:r>
          </a:p>
          <a:p>
            <a:pPr lvl="2"/>
            <a:r>
              <a:rPr lang="nb-NO" dirty="0"/>
              <a:t>Hva forventes av konverteringsprosjekt?</a:t>
            </a:r>
          </a:p>
          <a:p>
            <a:pPr lvl="2"/>
            <a:r>
              <a:rPr lang="nb-NO" dirty="0"/>
              <a:t>Hvilke eiendommer vil falle ut av markedet?</a:t>
            </a:r>
          </a:p>
          <a:p>
            <a:endParaRPr lang="nb-NO" dirty="0"/>
          </a:p>
        </p:txBody>
      </p:sp>
    </p:spTree>
    <p:extLst>
      <p:ext uri="{BB962C8B-B14F-4D97-AF65-F5344CB8AC3E}">
        <p14:creationId xmlns:p14="http://schemas.microsoft.com/office/powerpoint/2010/main" val="429136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Vanskelig tilfelle - eksempel</a:t>
            </a:r>
          </a:p>
        </p:txBody>
      </p:sp>
      <p:sp>
        <p:nvSpPr>
          <p:cNvPr id="3" name="Plassholder for innhold 2"/>
          <p:cNvSpPr>
            <a:spLocks noGrp="1"/>
          </p:cNvSpPr>
          <p:nvPr>
            <p:ph idx="1"/>
          </p:nvPr>
        </p:nvSpPr>
        <p:spPr/>
        <p:txBody>
          <a:bodyPr/>
          <a:lstStyle/>
          <a:p>
            <a:pPr marL="0" indent="0">
              <a:buNone/>
            </a:pPr>
            <a:r>
              <a:rPr lang="nb-NO" i="1" dirty="0"/>
              <a:t>En eier vurderte å selge en teig tomteareal som i praksis bare kunne benyttes av en bestemt tilliggende boligeiendom. For å ha et grunnlag for salget innhentet eieren to takster. Oppdraget var å vurdere tomtas markedsverdi.</a:t>
            </a:r>
          </a:p>
          <a:p>
            <a:pPr marL="0" indent="0">
              <a:buNone/>
            </a:pPr>
            <a:r>
              <a:rPr lang="nb-NO" i="1" dirty="0"/>
              <a:t>Det ene taksten kom fram til markedsverdi på kr 300 000, den andre til omtrent 14 millioner. Differansen skyldes ulik vurdering av om det var sannsynlig at boligeiendommen ville bli utviklet eller ikke.</a:t>
            </a:r>
          </a:p>
          <a:p>
            <a:endParaRPr lang="nb-NO" dirty="0"/>
          </a:p>
        </p:txBody>
      </p:sp>
    </p:spTree>
    <p:extLst>
      <p:ext uri="{BB962C8B-B14F-4D97-AF65-F5344CB8AC3E}">
        <p14:creationId xmlns:p14="http://schemas.microsoft.com/office/powerpoint/2010/main" val="36031844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Investeringsverdi</a:t>
            </a:r>
          </a:p>
        </p:txBody>
      </p:sp>
      <p:sp>
        <p:nvSpPr>
          <p:cNvPr id="3" name="Plassholder for innhold 2"/>
          <p:cNvSpPr>
            <a:spLocks noGrp="1"/>
          </p:cNvSpPr>
          <p:nvPr>
            <p:ph idx="1"/>
          </p:nvPr>
        </p:nvSpPr>
        <p:spPr/>
        <p:txBody>
          <a:bodyPr>
            <a:normAutofit fontScale="92500" lnSpcReduction="10000"/>
          </a:bodyPr>
          <a:lstStyle/>
          <a:p>
            <a:r>
              <a:rPr lang="nb-NO" dirty="0"/>
              <a:t>Enkel tomt med kort tidshorisont temmelig enkel</a:t>
            </a:r>
          </a:p>
          <a:p>
            <a:pPr lvl="1"/>
            <a:r>
              <a:rPr lang="nb-NO" dirty="0"/>
              <a:t>Residualmetoden uten diskontering</a:t>
            </a:r>
          </a:p>
          <a:p>
            <a:pPr lvl="1"/>
            <a:r>
              <a:rPr lang="nb-NO" dirty="0"/>
              <a:t>Må naturligvis ha god kunnskap om kostnader og verdi som ferdig prosjekt</a:t>
            </a:r>
          </a:p>
          <a:p>
            <a:r>
              <a:rPr lang="nb-NO" dirty="0"/>
              <a:t>Lengre tidsperspektiv</a:t>
            </a:r>
          </a:p>
          <a:p>
            <a:pPr lvl="1"/>
            <a:r>
              <a:rPr lang="nb-NO" dirty="0"/>
              <a:t>Inntekter, utgifter og risiko langt mer usikre</a:t>
            </a:r>
          </a:p>
          <a:p>
            <a:pPr lvl="1"/>
            <a:r>
              <a:rPr lang="nb-NO" i="1" dirty="0"/>
              <a:t>Ekte</a:t>
            </a:r>
            <a:r>
              <a:rPr lang="nb-NO" dirty="0"/>
              <a:t> usikkerhet: Vi kan rett og slett ikke vite!</a:t>
            </a:r>
          </a:p>
          <a:p>
            <a:pPr lvl="2"/>
            <a:r>
              <a:rPr lang="nb-NO" dirty="0"/>
              <a:t>Framtiden er ofte langt mer usikker enn det vi tror</a:t>
            </a:r>
          </a:p>
          <a:p>
            <a:pPr lvl="2"/>
            <a:r>
              <a:rPr lang="nb-NO" dirty="0"/>
              <a:t>Ingen tror det kommer noen «krise» - før krisen kommer</a:t>
            </a:r>
          </a:p>
          <a:p>
            <a:pPr lvl="2"/>
            <a:r>
              <a:rPr lang="nb-NO" dirty="0"/>
              <a:t>Og da glemmer vi fort, og tror ikke det kommer en </a:t>
            </a:r>
            <a:r>
              <a:rPr lang="nb-NO" i="1" dirty="0"/>
              <a:t>ny</a:t>
            </a:r>
            <a:r>
              <a:rPr lang="nb-NO" dirty="0"/>
              <a:t> krise</a:t>
            </a:r>
          </a:p>
          <a:p>
            <a:r>
              <a:rPr lang="nb-NO" dirty="0"/>
              <a:t>Tomt har opsjonsegenskaper (realopsjon)</a:t>
            </a:r>
          </a:p>
          <a:p>
            <a:r>
              <a:rPr lang="nb-NO" dirty="0"/>
              <a:t>Svært vanskelige vurderinger </a:t>
            </a:r>
          </a:p>
          <a:p>
            <a:pPr lvl="1"/>
            <a:r>
              <a:rPr lang="nb-NO" dirty="0"/>
              <a:t>Men de bør/må gjøres </a:t>
            </a:r>
            <a:r>
              <a:rPr lang="nb-NO" dirty="0">
                <a:sym typeface="Wingdings" panose="05000000000000000000" pitchFamily="2" charset="2"/>
              </a:rPr>
              <a:t>likevel av eierne og de potensielle investorene</a:t>
            </a:r>
            <a:endParaRPr lang="nb-NO" dirty="0"/>
          </a:p>
        </p:txBody>
      </p:sp>
    </p:spTree>
    <p:extLst>
      <p:ext uri="{BB962C8B-B14F-4D97-AF65-F5344CB8AC3E}">
        <p14:creationId xmlns:p14="http://schemas.microsoft.com/office/powerpoint/2010/main" val="3522414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Eiendom</a:t>
            </a:r>
          </a:p>
        </p:txBody>
      </p:sp>
      <p:sp>
        <p:nvSpPr>
          <p:cNvPr id="3" name="Plassholder for innhold 2"/>
          <p:cNvSpPr>
            <a:spLocks noGrp="1"/>
          </p:cNvSpPr>
          <p:nvPr>
            <p:ph idx="1"/>
          </p:nvPr>
        </p:nvSpPr>
        <p:spPr/>
        <p:txBody>
          <a:bodyPr/>
          <a:lstStyle/>
          <a:p>
            <a:pPr lvl="0"/>
            <a:r>
              <a:rPr lang="nb-NO" dirty="0"/>
              <a:t>Omfatter eiendommen det nødvendige arealet?</a:t>
            </a:r>
          </a:p>
          <a:p>
            <a:pPr lvl="0"/>
            <a:r>
              <a:rPr lang="nb-NO" dirty="0"/>
              <a:t>Har eiendommen tilstrekkelig adkomst?</a:t>
            </a:r>
          </a:p>
          <a:p>
            <a:pPr lvl="0"/>
            <a:r>
              <a:rPr lang="nb-NO" dirty="0"/>
              <a:t>Er det negative servitutter som begrenser mulighetene?</a:t>
            </a:r>
          </a:p>
          <a:p>
            <a:pPr lvl="0"/>
            <a:r>
              <a:rPr lang="nb-NO" dirty="0"/>
              <a:t>Er eiendomsretten organisert på en måte som gjør utvikling mulig? </a:t>
            </a:r>
          </a:p>
          <a:p>
            <a:pPr lvl="0"/>
            <a:r>
              <a:rPr lang="nb-NO" dirty="0"/>
              <a:t>Har infrastrukturen nødvendig kapasitet?</a:t>
            </a:r>
          </a:p>
        </p:txBody>
      </p:sp>
    </p:spTree>
    <p:extLst>
      <p:ext uri="{BB962C8B-B14F-4D97-AF65-F5344CB8AC3E}">
        <p14:creationId xmlns:p14="http://schemas.microsoft.com/office/powerpoint/2010/main" val="18667373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Myndighetsregulering</a:t>
            </a:r>
          </a:p>
        </p:txBody>
      </p:sp>
      <p:sp>
        <p:nvSpPr>
          <p:cNvPr id="3" name="Plassholder for innhold 2"/>
          <p:cNvSpPr>
            <a:spLocks noGrp="1"/>
          </p:cNvSpPr>
          <p:nvPr>
            <p:ph idx="1"/>
          </p:nvPr>
        </p:nvSpPr>
        <p:spPr/>
        <p:txBody>
          <a:bodyPr/>
          <a:lstStyle/>
          <a:p>
            <a:r>
              <a:rPr lang="nb-NO" dirty="0"/>
              <a:t>Juridisk bindende rammer</a:t>
            </a:r>
          </a:p>
          <a:p>
            <a:r>
              <a:rPr lang="nb-NO" dirty="0"/>
              <a:t>Andre føringer som påvirker utviklingsmulighetene og derved tomteverdien</a:t>
            </a:r>
          </a:p>
        </p:txBody>
      </p:sp>
    </p:spTree>
    <p:extLst>
      <p:ext uri="{BB962C8B-B14F-4D97-AF65-F5344CB8AC3E}">
        <p14:creationId xmlns:p14="http://schemas.microsoft.com/office/powerpoint/2010/main" val="3073957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Offentlige føringer</a:t>
            </a:r>
          </a:p>
        </p:txBody>
      </p:sp>
      <p:sp>
        <p:nvSpPr>
          <p:cNvPr id="3" name="Plassholder for innhold 2"/>
          <p:cNvSpPr>
            <a:spLocks noGrp="1"/>
          </p:cNvSpPr>
          <p:nvPr>
            <p:ph idx="1"/>
          </p:nvPr>
        </p:nvSpPr>
        <p:spPr/>
        <p:txBody>
          <a:bodyPr>
            <a:normAutofit/>
          </a:bodyPr>
          <a:lstStyle/>
          <a:p>
            <a:r>
              <a:rPr lang="nb-NO" dirty="0"/>
              <a:t>Føringer som ikke er formelt juridisk bindende for eiendommen på linje med reguleringsplaner mv</a:t>
            </a:r>
          </a:p>
          <a:p>
            <a:r>
              <a:rPr lang="nb-NO" dirty="0"/>
              <a:t>Statlige planbestemmelser og –retningslinjer</a:t>
            </a:r>
          </a:p>
          <a:p>
            <a:pPr lvl="1"/>
            <a:r>
              <a:rPr lang="nb-NO" i="1" dirty="0"/>
              <a:t>Samordnet bolig-, areal- og transportplanlegging</a:t>
            </a:r>
            <a:r>
              <a:rPr lang="nb-NO" dirty="0"/>
              <a:t> (2014)</a:t>
            </a:r>
          </a:p>
          <a:p>
            <a:pPr lvl="2"/>
            <a:r>
              <a:rPr lang="nb-NO" dirty="0"/>
              <a:t>Større muligheter nær kollektivtransport</a:t>
            </a:r>
          </a:p>
          <a:p>
            <a:pPr lvl="2"/>
            <a:r>
              <a:rPr lang="nb-NO" dirty="0"/>
              <a:t>Reduserte potensialet for andre eiendommer</a:t>
            </a:r>
          </a:p>
          <a:p>
            <a:pPr lvl="1"/>
            <a:r>
              <a:rPr lang="nb-NO" i="1" dirty="0"/>
              <a:t>Forvaltning i strandsonen</a:t>
            </a:r>
            <a:r>
              <a:rPr lang="nb-NO" dirty="0"/>
              <a:t> (2011)</a:t>
            </a:r>
          </a:p>
          <a:p>
            <a:pPr lvl="2"/>
            <a:r>
              <a:rPr lang="nb-NO" dirty="0"/>
              <a:t>Større muligheter for for eiendom i strandsonen utenom Oslo-regionen</a:t>
            </a:r>
          </a:p>
          <a:p>
            <a:r>
              <a:rPr lang="nb-NO" dirty="0"/>
              <a:t>Regional planlegging</a:t>
            </a:r>
          </a:p>
          <a:p>
            <a:pPr lvl="1"/>
            <a:r>
              <a:rPr lang="nb-NO" dirty="0"/>
              <a:t>F.eks. Regionalplan for Jæren har hatt stor betydning</a:t>
            </a:r>
          </a:p>
        </p:txBody>
      </p:sp>
    </p:spTree>
    <p:extLst>
      <p:ext uri="{BB962C8B-B14F-4D97-AF65-F5344CB8AC3E}">
        <p14:creationId xmlns:p14="http://schemas.microsoft.com/office/powerpoint/2010/main" val="24257115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Planer, registreringer med mer utenom formelle systemer</a:t>
            </a:r>
          </a:p>
        </p:txBody>
      </p:sp>
      <p:sp>
        <p:nvSpPr>
          <p:cNvPr id="3" name="Plassholder for innhold 2"/>
          <p:cNvSpPr>
            <a:spLocks noGrp="1"/>
          </p:cNvSpPr>
          <p:nvPr>
            <p:ph idx="1"/>
          </p:nvPr>
        </p:nvSpPr>
        <p:spPr/>
        <p:txBody>
          <a:bodyPr/>
          <a:lstStyle/>
          <a:p>
            <a:r>
              <a:rPr lang="nb-NO" dirty="0"/>
              <a:t>Veiledende plan for offentlig rom (VPOR)</a:t>
            </a:r>
          </a:p>
          <a:p>
            <a:pPr lvl="1"/>
            <a:r>
              <a:rPr lang="nb-NO" dirty="0"/>
              <a:t>Ingen formell forankring i plansystemet, men svært stor praktisk påvirkning der slike eller lignende planer finnes</a:t>
            </a:r>
          </a:p>
          <a:p>
            <a:r>
              <a:rPr lang="nb-NO" dirty="0"/>
              <a:t>Lokale listeføringer av verneverdige bygg</a:t>
            </a:r>
          </a:p>
          <a:p>
            <a:pPr lvl="1"/>
            <a:r>
              <a:rPr lang="nb-NO" dirty="0"/>
              <a:t>Viktig signal om muligheten til vesentlig endring av bygningsmassen</a:t>
            </a:r>
          </a:p>
          <a:p>
            <a:r>
              <a:rPr lang="nn-NO" dirty="0"/>
              <a:t>Inngrepsfrie naturområder i Norge (INON) </a:t>
            </a:r>
          </a:p>
          <a:p>
            <a:pPr lvl="1"/>
            <a:r>
              <a:rPr lang="nn-NO" dirty="0" err="1"/>
              <a:t>Overhode</a:t>
            </a:r>
            <a:r>
              <a:rPr lang="nn-NO" dirty="0"/>
              <a:t> ingen formell status, men har hatt stor praktisk betydning for </a:t>
            </a:r>
            <a:r>
              <a:rPr lang="nn-NO" dirty="0" err="1"/>
              <a:t>eiendommer</a:t>
            </a:r>
            <a:r>
              <a:rPr lang="nn-NO" dirty="0"/>
              <a:t> i </a:t>
            </a:r>
            <a:r>
              <a:rPr lang="nn-NO" dirty="0" err="1"/>
              <a:t>berørte</a:t>
            </a:r>
            <a:r>
              <a:rPr lang="nn-NO" dirty="0"/>
              <a:t> områder</a:t>
            </a:r>
            <a:endParaRPr lang="nb-NO" dirty="0"/>
          </a:p>
        </p:txBody>
      </p:sp>
    </p:spTree>
    <p:extLst>
      <p:ext uri="{BB962C8B-B14F-4D97-AF65-F5344CB8AC3E}">
        <p14:creationId xmlns:p14="http://schemas.microsoft.com/office/powerpoint/2010/main" val="26311423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Kommuneplanen</a:t>
            </a:r>
          </a:p>
        </p:txBody>
      </p:sp>
      <p:sp>
        <p:nvSpPr>
          <p:cNvPr id="3" name="Plassholder for innhold 2"/>
          <p:cNvSpPr>
            <a:spLocks noGrp="1"/>
          </p:cNvSpPr>
          <p:nvPr>
            <p:ph idx="1"/>
          </p:nvPr>
        </p:nvSpPr>
        <p:spPr/>
        <p:txBody>
          <a:bodyPr/>
          <a:lstStyle/>
          <a:p>
            <a:r>
              <a:rPr lang="nb-NO" dirty="0"/>
              <a:t>Setter av kommunens arealer til ulike formål, der hovedgrupperingen er (PBL § 11-7)</a:t>
            </a:r>
          </a:p>
          <a:p>
            <a:pPr lvl="1"/>
            <a:r>
              <a:rPr lang="nb-NO" i="1" dirty="0"/>
              <a:t>Bebyggelse og anlegg</a:t>
            </a:r>
          </a:p>
          <a:p>
            <a:pPr lvl="1"/>
            <a:r>
              <a:rPr lang="nb-NO" i="1" dirty="0"/>
              <a:t>Samferdselsanlegg og teknisk infrastruktur</a:t>
            </a:r>
          </a:p>
          <a:p>
            <a:pPr lvl="1"/>
            <a:r>
              <a:rPr lang="nb-NO" i="1" dirty="0"/>
              <a:t>Grønnstruktur</a:t>
            </a:r>
          </a:p>
          <a:p>
            <a:pPr lvl="1"/>
            <a:r>
              <a:rPr lang="nb-NO" i="1" dirty="0"/>
              <a:t>Forsvaret</a:t>
            </a:r>
          </a:p>
          <a:p>
            <a:pPr lvl="1"/>
            <a:r>
              <a:rPr lang="nb-NO" i="1" dirty="0"/>
              <a:t>Landbruks-, natur- og </a:t>
            </a:r>
            <a:r>
              <a:rPr lang="nb-NO" i="1" dirty="0" err="1"/>
              <a:t>friluftsformål</a:t>
            </a:r>
            <a:r>
              <a:rPr lang="nb-NO" i="1" dirty="0"/>
              <a:t> samt reindrift</a:t>
            </a:r>
          </a:p>
          <a:p>
            <a:pPr lvl="1"/>
            <a:r>
              <a:rPr lang="nb-NO" i="1" dirty="0"/>
              <a:t>Bruk og vern av sjø og vassdrag, med tilhørende strandsone</a:t>
            </a:r>
          </a:p>
        </p:txBody>
      </p:sp>
    </p:spTree>
    <p:extLst>
      <p:ext uri="{BB962C8B-B14F-4D97-AF65-F5344CB8AC3E}">
        <p14:creationId xmlns:p14="http://schemas.microsoft.com/office/powerpoint/2010/main" val="589971818"/>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2295</Words>
  <Application>Microsoft Office PowerPoint</Application>
  <PresentationFormat>Widescreen</PresentationFormat>
  <Paragraphs>253</Paragraphs>
  <Slides>41</Slides>
  <Notes>4</Notes>
  <HiddenSlides>0</HiddenSlides>
  <MMClips>0</MMClips>
  <ScaleCrop>false</ScaleCrop>
  <HeadingPairs>
    <vt:vector size="6" baseType="variant">
      <vt:variant>
        <vt:lpstr>Brukte skrifter</vt:lpstr>
      </vt:variant>
      <vt:variant>
        <vt:i4>4</vt:i4>
      </vt:variant>
      <vt:variant>
        <vt:lpstr>Tema</vt:lpstr>
      </vt:variant>
      <vt:variant>
        <vt:i4>1</vt:i4>
      </vt:variant>
      <vt:variant>
        <vt:lpstr>Lysbildetitler</vt:lpstr>
      </vt:variant>
      <vt:variant>
        <vt:i4>41</vt:i4>
      </vt:variant>
    </vt:vector>
  </HeadingPairs>
  <TitlesOfParts>
    <vt:vector size="46" baseType="lpstr">
      <vt:lpstr>Arial</vt:lpstr>
      <vt:lpstr>Calibri</vt:lpstr>
      <vt:lpstr>Calibri Light</vt:lpstr>
      <vt:lpstr>Wingdings</vt:lpstr>
      <vt:lpstr>Office-tema</vt:lpstr>
      <vt:lpstr>15 Utviklingseiendom – tomter</vt:lpstr>
      <vt:lpstr>15 Utviklingseiendom – tomter</vt:lpstr>
      <vt:lpstr>Markedsanalyse</vt:lpstr>
      <vt:lpstr>Trendanalyse vs. strukturell analyse</vt:lpstr>
      <vt:lpstr>Eiendom</vt:lpstr>
      <vt:lpstr>Myndighetsregulering</vt:lpstr>
      <vt:lpstr>Offentlige føringer</vt:lpstr>
      <vt:lpstr>Planer, registreringer med mer utenom formelle systemer</vt:lpstr>
      <vt:lpstr>Kommuneplanen</vt:lpstr>
      <vt:lpstr>Underformål</vt:lpstr>
      <vt:lpstr>Reguleringsplan</vt:lpstr>
      <vt:lpstr>Eksempel på kartdel av reguleringsplan</vt:lpstr>
      <vt:lpstr>Grad av utnytting</vt:lpstr>
      <vt:lpstr>Bruksareal i forbindelse med grad av utnytting</vt:lpstr>
      <vt:lpstr>Rekkefølgekrav</vt:lpstr>
      <vt:lpstr>Utbyggingsavtaler</vt:lpstr>
      <vt:lpstr>Teknisk byggeforskrift (TEK)</vt:lpstr>
      <vt:lpstr>Markedsverdi</vt:lpstr>
      <vt:lpstr>Varierende verdi</vt:lpstr>
      <vt:lpstr>Prisindekser</vt:lpstr>
      <vt:lpstr>Bolig og hytte</vt:lpstr>
      <vt:lpstr>Justeringer</vt:lpstr>
      <vt:lpstr>PowerPoint-presentasjon</vt:lpstr>
      <vt:lpstr>Tomtebelastning som sammenligningsgrunnlag</vt:lpstr>
      <vt:lpstr>Arealmål</vt:lpstr>
      <vt:lpstr>Sammenlignbare salg</vt:lpstr>
      <vt:lpstr>Sammenlignbare salg forts.</vt:lpstr>
      <vt:lpstr>Justeringer – Eksempel </vt:lpstr>
      <vt:lpstr>Residualmetoden: tomtebelastning som investeringstilnærming</vt:lpstr>
      <vt:lpstr>Prognoser</vt:lpstr>
      <vt:lpstr>Prosjektkostnader</vt:lpstr>
      <vt:lpstr>Residualmetoden uten periodisering. Eksempel</vt:lpstr>
      <vt:lpstr>Detaljerte kalkyler kan være mindre treffsikre</vt:lpstr>
      <vt:lpstr>Alle utgifter – også de uforutsette</vt:lpstr>
      <vt:lpstr>Residualmetoden med periodisering – kontantstrømmetoden</vt:lpstr>
      <vt:lpstr>Deler av tomt</vt:lpstr>
      <vt:lpstr>Hvordan påvirkes bebyggelsen?</vt:lpstr>
      <vt:lpstr>Hvordan er teigen brukt</vt:lpstr>
      <vt:lpstr>Tillegg til eksisterende tomter</vt:lpstr>
      <vt:lpstr>Vanskelig tilfelle - eksempel</vt:lpstr>
      <vt:lpstr>Investeringsverdi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Sammenligningsmetoden</dc:title>
  <dc:creator>Sølve Bærug</dc:creator>
  <cp:lastModifiedBy>Eli Valheim</cp:lastModifiedBy>
  <cp:revision>23</cp:revision>
  <dcterms:created xsi:type="dcterms:W3CDTF">2017-06-21T06:35:29Z</dcterms:created>
  <dcterms:modified xsi:type="dcterms:W3CDTF">2017-06-27T11:44:57Z</dcterms:modified>
</cp:coreProperties>
</file>